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55" r:id="rId2"/>
    <p:sldId id="811" r:id="rId3"/>
    <p:sldId id="816" r:id="rId4"/>
    <p:sldId id="812" r:id="rId5"/>
    <p:sldId id="820" r:id="rId6"/>
    <p:sldId id="771" r:id="rId7"/>
    <p:sldId id="803" r:id="rId8"/>
    <p:sldId id="775" r:id="rId9"/>
    <p:sldId id="777" r:id="rId10"/>
    <p:sldId id="776" r:id="rId11"/>
    <p:sldId id="823" r:id="rId12"/>
    <p:sldId id="821" r:id="rId13"/>
    <p:sldId id="8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y Pham" initials="DP" lastIdx="1" clrIdx="0">
    <p:extLst>
      <p:ext uri="{19B8F6BF-5375-455C-9EA6-DF929625EA0E}">
        <p15:presenceInfo xmlns:p15="http://schemas.microsoft.com/office/powerpoint/2012/main" userId="7a0a9ada762731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5"/>
    <a:srgbClr val="89BB24"/>
    <a:srgbClr val="8DBF34"/>
    <a:srgbClr val="4BB4BA"/>
    <a:srgbClr val="F54785"/>
    <a:srgbClr val="FBBDD3"/>
    <a:srgbClr val="FFBB42"/>
    <a:srgbClr val="9954CC"/>
    <a:srgbClr val="F0F0F0"/>
    <a:srgbClr val="572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74" autoAdjust="0"/>
    <p:restoredTop sz="73087" autoAdjust="0"/>
  </p:normalViewPr>
  <p:slideViewPr>
    <p:cSldViewPr snapToGrid="0" showGuides="1">
      <p:cViewPr varScale="1">
        <p:scale>
          <a:sx n="62" d="100"/>
          <a:sy n="62" d="100"/>
        </p:scale>
        <p:origin x="624" y="78"/>
      </p:cViewPr>
      <p:guideLst>
        <p:guide pos="3840"/>
        <p:guide orient="horz" pos="1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0F8D9-0C31-41E5-A3E0-E2D5C4FA46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910D-1803-480A-B9C0-D2C0C776383F}" type="datetimeFigureOut">
              <a:rPr lang="en-US" smtClean="0"/>
              <a:t>2/6/2020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6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C1EB-18EA-45E0-9CF5-A8B3536A755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24D-DCE4-44CA-8276-190885946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5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4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5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5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1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4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1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70000"/>
              </a:lnSpc>
              <a:buFont typeface="Wingdings" panose="05000000000000000000" pitchFamily="2" charset="2"/>
              <a:buChar char="ü"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24D-DCE4-44CA-8276-190885946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Photo And Send To Back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066927"/>
            <a:ext cx="11277600" cy="561975"/>
          </a:xfrm>
        </p:spPr>
        <p:txBody>
          <a:bodyPr lIns="0" tIns="0" rIns="0" bIns="0">
            <a:noAutofit/>
          </a:bodyPr>
          <a:lstStyle>
            <a:lvl1pPr algn="ctr">
              <a:defRPr sz="54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05127"/>
            <a:ext cx="11277600" cy="390525"/>
          </a:xfrm>
        </p:spPr>
        <p:txBody>
          <a:bodyPr tIns="0" rIns="91440" bIns="0">
            <a:noAutofit/>
          </a:bodyPr>
          <a:lstStyle>
            <a:lvl1pPr algn="ctr">
              <a:defRPr sz="2400" b="0" baseline="0">
                <a:solidFill>
                  <a:schemeClr val="bg1">
                    <a:alpha val="9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28875" y="3743324"/>
            <a:ext cx="7334251" cy="1685926"/>
          </a:xfrm>
        </p:spPr>
        <p:txBody>
          <a:bodyPr>
            <a:normAutofit/>
          </a:bodyPr>
          <a:lstStyle>
            <a:lvl1pPr algn="ctr">
              <a:lnSpc>
                <a:spcPct val="190000"/>
              </a:lnSpc>
              <a:defRPr sz="120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Description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938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04502"/>
            <a:ext cx="5044659" cy="4184122"/>
          </a:xfrm>
          <a:prstGeom prst="rect">
            <a:avLst/>
          </a:prstGeom>
        </p:spPr>
      </p:pic>
      <p:sp>
        <p:nvSpPr>
          <p:cNvPr id="4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9559" y="2399857"/>
            <a:ext cx="4632031" cy="2775098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Photo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486526" y="2190750"/>
            <a:ext cx="225881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486526" y="2457452"/>
            <a:ext cx="225881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86526" y="3667125"/>
            <a:ext cx="225881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8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486526" y="3933827"/>
            <a:ext cx="225881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486526" y="5143500"/>
            <a:ext cx="225881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50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6486526" y="5410202"/>
            <a:ext cx="225881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9482360" y="2190750"/>
            <a:ext cx="225881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482360" y="2457452"/>
            <a:ext cx="225881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9482360" y="3667125"/>
            <a:ext cx="225881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9482360" y="3933827"/>
            <a:ext cx="225881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9482360" y="5410202"/>
            <a:ext cx="225881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56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9482360" y="5143500"/>
            <a:ext cx="225881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</p:spTree>
    <p:extLst>
      <p:ext uri="{BB962C8B-B14F-4D97-AF65-F5344CB8AC3E}">
        <p14:creationId xmlns:p14="http://schemas.microsoft.com/office/powerpoint/2010/main" val="36362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11387"/>
            <a:ext cx="3133727" cy="4649812"/>
          </a:xfrm>
          <a:prstGeom prst="rect">
            <a:avLst/>
          </a:prstGeom>
        </p:spPr>
      </p:pic>
      <p:sp>
        <p:nvSpPr>
          <p:cNvPr id="3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638177" y="2391667"/>
            <a:ext cx="2771775" cy="3714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5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14875" y="21907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24574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14875" y="373380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14875" y="400050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714875" y="52768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714875" y="55435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623314" y="21907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623314" y="24574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623314" y="373380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8623314" y="400050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7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8623314" y="55435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8623314" y="52768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</p:spTree>
    <p:extLst>
      <p:ext uri="{BB962C8B-B14F-4D97-AF65-F5344CB8AC3E}">
        <p14:creationId xmlns:p14="http://schemas.microsoft.com/office/powerpoint/2010/main" val="8133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43426" y="21907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43426" y="24574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43426" y="373380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43426" y="400050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43426" y="52768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543426" y="55435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623314" y="21907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623314" y="24574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623314" y="373380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8623314" y="400050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7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8623314" y="5543552"/>
            <a:ext cx="3117863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8623314" y="5276850"/>
            <a:ext cx="3117863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1" y="2057402"/>
            <a:ext cx="2979069" cy="6191249"/>
          </a:xfrm>
          <a:prstGeom prst="rect">
            <a:avLst/>
          </a:prstGeom>
        </p:spPr>
      </p:pic>
      <p:sp>
        <p:nvSpPr>
          <p:cNvPr id="20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616393" y="2830665"/>
            <a:ext cx="2572247" cy="4090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8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047877"/>
            <a:ext cx="11277600" cy="4810125"/>
          </a:xfrm>
        </p:spPr>
        <p:txBody>
          <a:bodyPr lIns="0" tIns="0" rIns="0" bIns="0" numCol="1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2pPr>
            <a:lvl3pPr marL="914377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3pPr>
            <a:lvl4pPr marL="1371566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4pPr>
            <a:lvl5pPr marL="1828754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2465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047877"/>
            <a:ext cx="11277600" cy="4810125"/>
          </a:xfrm>
        </p:spPr>
        <p:txBody>
          <a:bodyPr lIns="0" tIns="0" rIns="0" bIns="0" numCol="2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2pPr>
            <a:lvl3pPr marL="914377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3pPr>
            <a:lvl4pPr marL="1371566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4pPr>
            <a:lvl5pPr marL="1828754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5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047877"/>
            <a:ext cx="11277600" cy="4810125"/>
          </a:xfrm>
        </p:spPr>
        <p:txBody>
          <a:bodyPr lIns="0" tIns="0" rIns="0" bIns="0" numCol="3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1pPr>
            <a:lvl2pPr marL="457189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2pPr>
            <a:lvl3pPr marL="914377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3pPr>
            <a:lvl4pPr marL="1371566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4pPr>
            <a:lvl5pPr marL="1828754" indent="0">
              <a:lnSpc>
                <a:spcPct val="150000"/>
              </a:lnSpc>
              <a:buFontTx/>
              <a:buNone/>
              <a:defRPr sz="1400" b="0">
                <a:solidFill>
                  <a:srgbClr val="666666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0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24085" y="2353983"/>
            <a:ext cx="5110716" cy="332380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89" indent="0">
              <a:buFontTx/>
              <a:buNone/>
              <a:defRPr sz="1400"/>
            </a:lvl2pPr>
            <a:lvl3pPr marL="914377" indent="0">
              <a:buFontTx/>
              <a:buNone/>
              <a:defRPr sz="1400"/>
            </a:lvl3pPr>
            <a:lvl4pPr marL="1371566" indent="0">
              <a:buFontTx/>
              <a:buNone/>
              <a:defRPr sz="1400"/>
            </a:lvl4pPr>
            <a:lvl5pPr marL="1828754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About your business goes here</a:t>
            </a:r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0" y="685800"/>
            <a:ext cx="6096000" cy="61722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624085" y="1897583"/>
            <a:ext cx="5110716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377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566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754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168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2353983"/>
            <a:ext cx="5110716" cy="332380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189" indent="0">
              <a:buFontTx/>
              <a:buNone/>
              <a:defRPr sz="1400"/>
            </a:lvl2pPr>
            <a:lvl3pPr marL="914377" indent="0">
              <a:buFontTx/>
              <a:buNone/>
              <a:defRPr sz="1400"/>
            </a:lvl3pPr>
            <a:lvl4pPr marL="1371566" indent="0">
              <a:buFontTx/>
              <a:buNone/>
              <a:defRPr sz="1400"/>
            </a:lvl4pPr>
            <a:lvl5pPr marL="1828754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About your business goes here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096000" y="685800"/>
            <a:ext cx="6096000" cy="61722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897583"/>
            <a:ext cx="5110716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377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566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754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038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1" y="2258086"/>
            <a:ext cx="5337545" cy="4057650"/>
          </a:xfrm>
        </p:spPr>
        <p:txBody>
          <a:bodyPr/>
          <a:lstStyle>
            <a:lvl1pPr marL="0" indent="0">
              <a:buNone/>
              <a:defRPr>
                <a:latin typeface="Lato Light" panose="020F03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0" y="2722101"/>
            <a:ext cx="5334000" cy="140222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>
              <a:buFontTx/>
              <a:buNone/>
              <a:defRPr sz="1400"/>
            </a:lvl2pPr>
            <a:lvl3pPr marL="914377" indent="0">
              <a:buFontTx/>
              <a:buNone/>
              <a:defRPr sz="1400"/>
            </a:lvl3pPr>
            <a:lvl4pPr marL="1371566" indent="0">
              <a:buFontTx/>
              <a:buNone/>
              <a:defRPr sz="1400"/>
            </a:lvl4pPr>
            <a:lvl5pPr marL="1828754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Describe your project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2393957"/>
            <a:ext cx="5334000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0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377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566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754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6400800" y="4561656"/>
            <a:ext cx="5334000" cy="1401657"/>
          </a:xfrm>
        </p:spPr>
        <p:txBody>
          <a:bodyPr lIns="0" tIns="0" rIns="0" bIns="0">
            <a:normAutofit/>
          </a:bodyPr>
          <a:lstStyle>
            <a:lvl1pPr marL="342891" indent="-342891">
              <a:lnSpc>
                <a:spcPct val="100000"/>
              </a:lnSpc>
              <a:buClr>
                <a:srgbClr val="3498DB"/>
              </a:buClr>
              <a:buFont typeface="Wingdings" panose="05000000000000000000" pitchFamily="2" charset="2"/>
              <a:buChar char="ü"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>
              <a:buFontTx/>
              <a:buNone/>
              <a:defRPr sz="1400"/>
            </a:lvl2pPr>
            <a:lvl3pPr marL="914377" indent="0">
              <a:buFontTx/>
              <a:buNone/>
              <a:defRPr sz="1400"/>
            </a:lvl3pPr>
            <a:lvl4pPr marL="1371566" indent="0">
              <a:buFontTx/>
              <a:buNone/>
              <a:defRPr sz="1400"/>
            </a:lvl4pPr>
            <a:lvl5pPr marL="1828754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Describe your project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4161743"/>
            <a:ext cx="5334000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0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377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566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754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7383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7477125" y="2353567"/>
            <a:ext cx="4257675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LEGEND TITLE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77125" y="2591694"/>
            <a:ext cx="4257675" cy="8286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477125" y="3734692"/>
            <a:ext cx="4257675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LEGEND TITLE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77125" y="3972819"/>
            <a:ext cx="4257675" cy="8286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7477125" y="5353944"/>
            <a:ext cx="4257675" cy="8286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7477125" y="5115817"/>
            <a:ext cx="4257675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LEGEND TITLE</a:t>
            </a:r>
          </a:p>
        </p:txBody>
      </p:sp>
      <p:sp>
        <p:nvSpPr>
          <p:cNvPr id="24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26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0" y="2181886"/>
            <a:ext cx="5638800" cy="4000731"/>
          </a:xfrm>
        </p:spPr>
        <p:txBody>
          <a:bodyPr/>
          <a:lstStyle>
            <a:lvl1pPr marL="0" indent="0">
              <a:buNone/>
              <a:defRPr>
                <a:latin typeface="Lato Light" panose="020F03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924674" y="2146240"/>
            <a:ext cx="4810127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AGENDA TITLE GOES HERE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924674" y="2394998"/>
            <a:ext cx="4810127" cy="1057275"/>
          </a:xfrm>
        </p:spPr>
        <p:txBody>
          <a:bodyPr lIns="0" tIns="0" rIns="457200" bIns="0">
            <a:normAutofit/>
          </a:bodyPr>
          <a:lstStyle>
            <a:lvl1pPr marL="0" indent="0" algn="l">
              <a:lnSpc>
                <a:spcPct val="135000"/>
              </a:lnSpc>
              <a:buFontTx/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924674" y="3717863"/>
            <a:ext cx="4810127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AGENDA TITLE GOES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6924674" y="3977256"/>
            <a:ext cx="4810127" cy="1057275"/>
          </a:xfrm>
        </p:spPr>
        <p:txBody>
          <a:bodyPr lIns="0" tIns="0" rIns="457200" bIns="0">
            <a:normAutofit/>
          </a:bodyPr>
          <a:lstStyle>
            <a:lvl1pPr marL="0" indent="0" algn="l">
              <a:lnSpc>
                <a:spcPct val="135000"/>
              </a:lnSpc>
              <a:buFontTx/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924674" y="5520306"/>
            <a:ext cx="4810127" cy="1057275"/>
          </a:xfrm>
        </p:spPr>
        <p:txBody>
          <a:bodyPr lIns="0" tIns="0" rIns="457200" bIns="0">
            <a:normAutofit/>
          </a:bodyPr>
          <a:lstStyle>
            <a:lvl1pPr marL="0" indent="0" algn="l">
              <a:lnSpc>
                <a:spcPct val="135000"/>
              </a:lnSpc>
              <a:buFontTx/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6924674" y="5260915"/>
            <a:ext cx="4810127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AGENDA TITLE GOES HERE</a:t>
            </a:r>
          </a:p>
        </p:txBody>
      </p:sp>
      <p:sp>
        <p:nvSpPr>
          <p:cNvPr id="29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1285875" y="2146240"/>
            <a:ext cx="4810127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AGENDA TITLE GOES HERE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40" hasCustomPrompt="1"/>
          </p:nvPr>
        </p:nvSpPr>
        <p:spPr>
          <a:xfrm>
            <a:off x="1285875" y="2394998"/>
            <a:ext cx="4810127" cy="1057275"/>
          </a:xfrm>
        </p:spPr>
        <p:txBody>
          <a:bodyPr lIns="0" tIns="0" rIns="457200" bIns="0">
            <a:normAutofit/>
          </a:bodyPr>
          <a:lstStyle>
            <a:lvl1pPr marL="0" indent="0" algn="l">
              <a:lnSpc>
                <a:spcPct val="135000"/>
              </a:lnSpc>
              <a:buFontTx/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41" hasCustomPrompt="1"/>
          </p:nvPr>
        </p:nvSpPr>
        <p:spPr>
          <a:xfrm>
            <a:off x="1285875" y="3717863"/>
            <a:ext cx="4810127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AGENDA TITLE GOES HERE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1285875" y="3977256"/>
            <a:ext cx="4810127" cy="1057275"/>
          </a:xfrm>
        </p:spPr>
        <p:txBody>
          <a:bodyPr lIns="0" tIns="0" rIns="457200" bIns="0">
            <a:normAutofit/>
          </a:bodyPr>
          <a:lstStyle>
            <a:lvl1pPr marL="0" indent="0" algn="l">
              <a:lnSpc>
                <a:spcPct val="135000"/>
              </a:lnSpc>
              <a:buFontTx/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43" hasCustomPrompt="1"/>
          </p:nvPr>
        </p:nvSpPr>
        <p:spPr>
          <a:xfrm>
            <a:off x="1285875" y="5520306"/>
            <a:ext cx="4810127" cy="1057275"/>
          </a:xfrm>
        </p:spPr>
        <p:txBody>
          <a:bodyPr lIns="0" tIns="0" rIns="457200" bIns="0">
            <a:normAutofit/>
          </a:bodyPr>
          <a:lstStyle>
            <a:lvl1pPr marL="0" indent="0" algn="l">
              <a:lnSpc>
                <a:spcPct val="135000"/>
              </a:lnSpc>
              <a:buFontTx/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44" hasCustomPrompt="1"/>
          </p:nvPr>
        </p:nvSpPr>
        <p:spPr>
          <a:xfrm>
            <a:off x="1285875" y="5260915"/>
            <a:ext cx="4810127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5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AGENDA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641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879678"/>
            <a:ext cx="11277599" cy="832441"/>
          </a:xfrm>
        </p:spPr>
        <p:txBody>
          <a:bodyPr lIns="0" tIns="0" rIns="0" bIns="0" numCol="1" spcCol="457200"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2pPr>
            <a:lvl3pPr marL="914377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3pPr>
            <a:lvl4pPr marL="1371566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4pPr>
            <a:lvl5pPr marL="1828754" indent="0">
              <a:buFontTx/>
              <a:buNone/>
              <a:defRPr sz="1400">
                <a:solidFill>
                  <a:srgbClr val="898D9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your description Here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6"/>
          </p:nvPr>
        </p:nvSpPr>
        <p:spPr>
          <a:xfrm>
            <a:off x="457202" y="1978064"/>
            <a:ext cx="11277599" cy="3721081"/>
          </a:xfrm>
        </p:spPr>
        <p:txBody>
          <a:bodyPr/>
          <a:lstStyle>
            <a:lvl1pPr marL="0" indent="0">
              <a:buNone/>
              <a:defRPr>
                <a:latin typeface="Lato Light" panose="020F03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11857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Templat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6"/>
          </p:nvPr>
        </p:nvSpPr>
        <p:spPr>
          <a:xfrm>
            <a:off x="471372" y="2278793"/>
            <a:ext cx="5486400" cy="38925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00800" y="2722101"/>
            <a:ext cx="5334000" cy="140222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buFontTx/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>
              <a:buFontTx/>
              <a:buNone/>
              <a:defRPr sz="1400"/>
            </a:lvl2pPr>
            <a:lvl3pPr marL="914377" indent="0">
              <a:buFontTx/>
              <a:buNone/>
              <a:defRPr sz="1400"/>
            </a:lvl3pPr>
            <a:lvl4pPr marL="1371566" indent="0">
              <a:buFontTx/>
              <a:buNone/>
              <a:defRPr sz="1400"/>
            </a:lvl4pPr>
            <a:lvl5pPr marL="1828754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Describe your project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2393957"/>
            <a:ext cx="5334000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0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377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566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754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4" hasCustomPrompt="1"/>
          </p:nvPr>
        </p:nvSpPr>
        <p:spPr>
          <a:xfrm>
            <a:off x="6400800" y="4561656"/>
            <a:ext cx="5334000" cy="1401657"/>
          </a:xfrm>
        </p:spPr>
        <p:txBody>
          <a:bodyPr lIns="0" tIns="0" rIns="0" bIns="0">
            <a:normAutofit/>
          </a:bodyPr>
          <a:lstStyle>
            <a:lvl1pPr marL="342891" indent="-342891">
              <a:lnSpc>
                <a:spcPct val="100000"/>
              </a:lnSpc>
              <a:buClr>
                <a:srgbClr val="3498DB"/>
              </a:buClr>
              <a:buFont typeface="Wingdings" panose="05000000000000000000" pitchFamily="2" charset="2"/>
              <a:buChar char="ü"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>
              <a:buFontTx/>
              <a:buNone/>
              <a:defRPr sz="1400"/>
            </a:lvl2pPr>
            <a:lvl3pPr marL="914377" indent="0">
              <a:buFontTx/>
              <a:buNone/>
              <a:defRPr sz="1400"/>
            </a:lvl3pPr>
            <a:lvl4pPr marL="1371566" indent="0">
              <a:buFontTx/>
              <a:buNone/>
              <a:defRPr sz="1400"/>
            </a:lvl4pPr>
            <a:lvl5pPr marL="1828754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Describe your project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4161743"/>
            <a:ext cx="5334000" cy="353451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="0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>
              <a:buFontTx/>
              <a:buNone/>
              <a:defRPr>
                <a:solidFill>
                  <a:srgbClr val="3F8754"/>
                </a:solidFill>
              </a:defRPr>
            </a:lvl2pPr>
            <a:lvl3pPr marL="914377" indent="0">
              <a:buFontTx/>
              <a:buNone/>
              <a:defRPr>
                <a:solidFill>
                  <a:srgbClr val="3F8754"/>
                </a:solidFill>
              </a:defRPr>
            </a:lvl3pPr>
            <a:lvl4pPr marL="1371566" indent="0">
              <a:buFontTx/>
              <a:buNone/>
              <a:defRPr>
                <a:solidFill>
                  <a:srgbClr val="3F8754"/>
                </a:solidFill>
              </a:defRPr>
            </a:lvl4pPr>
            <a:lvl5pPr marL="1828754" indent="0">
              <a:buFontTx/>
              <a:buNone/>
              <a:defRPr>
                <a:solidFill>
                  <a:srgbClr val="3F8754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56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6"/>
          </p:nvPr>
        </p:nvSpPr>
        <p:spPr>
          <a:xfrm>
            <a:off x="457200" y="2095500"/>
            <a:ext cx="11277600" cy="4495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 Light" panose="020F03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2369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383865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911770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5715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6070290"/>
            <a:ext cx="11277599" cy="492904"/>
          </a:xfrm>
        </p:spPr>
        <p:txBody>
          <a:bodyPr>
            <a:noAutofit/>
          </a:bodyPr>
          <a:lstStyle>
            <a:lvl1pPr algn="ctr">
              <a:defRPr sz="2000" b="1" baseline="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5864770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2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1321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7767"/>
            <a:ext cx="12192000" cy="690576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48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557388"/>
          </a:xfrm>
        </p:spPr>
        <p:txBody>
          <a:bodyPr>
            <a:normAutofit/>
          </a:bodyPr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3953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70707"/>
                </a:solidFill>
              </a:defRPr>
            </a:lvl1pPr>
            <a:lvl2pPr marL="609515" indent="0">
              <a:buNone/>
              <a:defRPr sz="1600"/>
            </a:lvl2pPr>
            <a:lvl3pPr marL="1219031" indent="0">
              <a:buNone/>
              <a:defRPr sz="1333"/>
            </a:lvl3pPr>
            <a:lvl4pPr marL="1828546" indent="0">
              <a:buNone/>
              <a:defRPr sz="1200"/>
            </a:lvl4pPr>
            <a:lvl5pPr marL="2438062" indent="0">
              <a:buNone/>
              <a:defRPr sz="1200"/>
            </a:lvl5pPr>
            <a:lvl6pPr marL="3047577" indent="0">
              <a:buNone/>
              <a:defRPr sz="1200"/>
            </a:lvl6pPr>
            <a:lvl7pPr marL="3657093" indent="0">
              <a:buNone/>
              <a:defRPr sz="1200"/>
            </a:lvl7pPr>
            <a:lvl8pPr marL="4266608" indent="0">
              <a:buNone/>
              <a:defRPr sz="1200"/>
            </a:lvl8pPr>
            <a:lvl9pPr marL="4876123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5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201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&amp;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3004764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457200" y="3274284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27" name="Text Placeholder 12"/>
          <p:cNvSpPr>
            <a:spLocks noGrp="1"/>
          </p:cNvSpPr>
          <p:nvPr>
            <p:ph type="body" sz="quarter" idx="56" hasCustomPrompt="1"/>
          </p:nvPr>
        </p:nvSpPr>
        <p:spPr>
          <a:xfrm>
            <a:off x="9128759" y="3004764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8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9128759" y="3274284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30" name="Text Placeholder 12"/>
          <p:cNvSpPr>
            <a:spLocks noGrp="1"/>
          </p:cNvSpPr>
          <p:nvPr>
            <p:ph type="body" sz="quarter" idx="58" hasCustomPrompt="1"/>
          </p:nvPr>
        </p:nvSpPr>
        <p:spPr>
          <a:xfrm>
            <a:off x="3356609" y="3004764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1" name="Text Placeholder 14"/>
          <p:cNvSpPr>
            <a:spLocks noGrp="1"/>
          </p:cNvSpPr>
          <p:nvPr>
            <p:ph type="body" sz="quarter" idx="59" hasCustomPrompt="1"/>
          </p:nvPr>
        </p:nvSpPr>
        <p:spPr>
          <a:xfrm>
            <a:off x="3356609" y="3274284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33" name="Text Placeholder 12"/>
          <p:cNvSpPr>
            <a:spLocks noGrp="1"/>
          </p:cNvSpPr>
          <p:nvPr>
            <p:ph type="body" sz="quarter" idx="60" hasCustomPrompt="1"/>
          </p:nvPr>
        </p:nvSpPr>
        <p:spPr>
          <a:xfrm>
            <a:off x="6242684" y="3004764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4" name="Text Placeholder 14"/>
          <p:cNvSpPr>
            <a:spLocks noGrp="1"/>
          </p:cNvSpPr>
          <p:nvPr>
            <p:ph type="body" sz="quarter" idx="61" hasCustomPrompt="1"/>
          </p:nvPr>
        </p:nvSpPr>
        <p:spPr>
          <a:xfrm>
            <a:off x="6242684" y="3274284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36" name="Text Placeholder 12"/>
          <p:cNvSpPr>
            <a:spLocks noGrp="1"/>
          </p:cNvSpPr>
          <p:nvPr>
            <p:ph type="body" sz="quarter" idx="62" hasCustomPrompt="1"/>
          </p:nvPr>
        </p:nvSpPr>
        <p:spPr>
          <a:xfrm>
            <a:off x="457200" y="5310477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7" name="Text Placeholder 14"/>
          <p:cNvSpPr>
            <a:spLocks noGrp="1"/>
          </p:cNvSpPr>
          <p:nvPr>
            <p:ph type="body" sz="quarter" idx="63" hasCustomPrompt="1"/>
          </p:nvPr>
        </p:nvSpPr>
        <p:spPr>
          <a:xfrm>
            <a:off x="457200" y="5590630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39" name="Text Placeholder 12"/>
          <p:cNvSpPr>
            <a:spLocks noGrp="1"/>
          </p:cNvSpPr>
          <p:nvPr>
            <p:ph type="body" sz="quarter" idx="64" hasCustomPrompt="1"/>
          </p:nvPr>
        </p:nvSpPr>
        <p:spPr>
          <a:xfrm>
            <a:off x="9128759" y="5310477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40" name="Text Placeholder 14"/>
          <p:cNvSpPr>
            <a:spLocks noGrp="1"/>
          </p:cNvSpPr>
          <p:nvPr>
            <p:ph type="body" sz="quarter" idx="65" hasCustomPrompt="1"/>
          </p:nvPr>
        </p:nvSpPr>
        <p:spPr>
          <a:xfrm>
            <a:off x="9128759" y="5590630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42" name="Text Placeholder 12"/>
          <p:cNvSpPr>
            <a:spLocks noGrp="1"/>
          </p:cNvSpPr>
          <p:nvPr>
            <p:ph type="body" sz="quarter" idx="66" hasCustomPrompt="1"/>
          </p:nvPr>
        </p:nvSpPr>
        <p:spPr>
          <a:xfrm>
            <a:off x="3356609" y="5310477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43" name="Text Placeholder 14"/>
          <p:cNvSpPr>
            <a:spLocks noGrp="1"/>
          </p:cNvSpPr>
          <p:nvPr>
            <p:ph type="body" sz="quarter" idx="67" hasCustomPrompt="1"/>
          </p:nvPr>
        </p:nvSpPr>
        <p:spPr>
          <a:xfrm>
            <a:off x="3356609" y="5590630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45" name="Text Placeholder 12"/>
          <p:cNvSpPr>
            <a:spLocks noGrp="1"/>
          </p:cNvSpPr>
          <p:nvPr>
            <p:ph type="body" sz="quarter" idx="68" hasCustomPrompt="1"/>
          </p:nvPr>
        </p:nvSpPr>
        <p:spPr>
          <a:xfrm>
            <a:off x="6242684" y="5310477"/>
            <a:ext cx="2606040" cy="257173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46" name="Text Placeholder 14"/>
          <p:cNvSpPr>
            <a:spLocks noGrp="1"/>
          </p:cNvSpPr>
          <p:nvPr>
            <p:ph type="body" sz="quarter" idx="69" hasCustomPrompt="1"/>
          </p:nvPr>
        </p:nvSpPr>
        <p:spPr>
          <a:xfrm>
            <a:off x="6242684" y="5590630"/>
            <a:ext cx="2606040" cy="119294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25000"/>
              </a:lnSpc>
              <a:buFontTx/>
              <a:buNone/>
              <a:defRPr sz="14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47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27790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&amp; Service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54" hasCustomPrompt="1"/>
          </p:nvPr>
        </p:nvSpPr>
        <p:spPr>
          <a:xfrm>
            <a:off x="1990726" y="2144393"/>
            <a:ext cx="4124325" cy="257173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55" hasCustomPrompt="1"/>
          </p:nvPr>
        </p:nvSpPr>
        <p:spPr>
          <a:xfrm>
            <a:off x="1990726" y="2413913"/>
            <a:ext cx="4124325" cy="10912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5000"/>
              </a:lnSpc>
              <a:buFontTx/>
              <a:buNone/>
              <a:defRPr sz="13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147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56" hasCustomPrompt="1"/>
          </p:nvPr>
        </p:nvSpPr>
        <p:spPr>
          <a:xfrm>
            <a:off x="1990726" y="3611243"/>
            <a:ext cx="4124325" cy="257173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57" hasCustomPrompt="1"/>
          </p:nvPr>
        </p:nvSpPr>
        <p:spPr>
          <a:xfrm>
            <a:off x="1990726" y="3880763"/>
            <a:ext cx="4124325" cy="10912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5000"/>
              </a:lnSpc>
              <a:buFontTx/>
              <a:buNone/>
              <a:defRPr sz="13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58" hasCustomPrompt="1"/>
          </p:nvPr>
        </p:nvSpPr>
        <p:spPr>
          <a:xfrm>
            <a:off x="1990726" y="5068568"/>
            <a:ext cx="4124325" cy="257173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Text Placeholder 14"/>
          <p:cNvSpPr>
            <a:spLocks noGrp="1"/>
          </p:cNvSpPr>
          <p:nvPr>
            <p:ph type="body" sz="quarter" idx="59" hasCustomPrompt="1"/>
          </p:nvPr>
        </p:nvSpPr>
        <p:spPr>
          <a:xfrm>
            <a:off x="1990726" y="5338088"/>
            <a:ext cx="4124325" cy="10912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5000"/>
              </a:lnSpc>
              <a:buFontTx/>
              <a:buNone/>
              <a:defRPr sz="13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60" hasCustomPrompt="1"/>
          </p:nvPr>
        </p:nvSpPr>
        <p:spPr>
          <a:xfrm>
            <a:off x="6962776" y="2144393"/>
            <a:ext cx="4124325" cy="257173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61" hasCustomPrompt="1"/>
          </p:nvPr>
        </p:nvSpPr>
        <p:spPr>
          <a:xfrm>
            <a:off x="6962776" y="2413913"/>
            <a:ext cx="4124325" cy="10912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5000"/>
              </a:lnSpc>
              <a:buFontTx/>
              <a:buNone/>
              <a:defRPr sz="13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62" hasCustomPrompt="1"/>
          </p:nvPr>
        </p:nvSpPr>
        <p:spPr>
          <a:xfrm>
            <a:off x="6962776" y="3611243"/>
            <a:ext cx="4124325" cy="257173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63" hasCustomPrompt="1"/>
          </p:nvPr>
        </p:nvSpPr>
        <p:spPr>
          <a:xfrm>
            <a:off x="6962776" y="3880763"/>
            <a:ext cx="4124325" cy="10912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5000"/>
              </a:lnSpc>
              <a:buFontTx/>
              <a:buNone/>
              <a:defRPr sz="13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64" hasCustomPrompt="1"/>
          </p:nvPr>
        </p:nvSpPr>
        <p:spPr>
          <a:xfrm>
            <a:off x="6962776" y="5068568"/>
            <a:ext cx="4124325" cy="257173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65" hasCustomPrompt="1"/>
          </p:nvPr>
        </p:nvSpPr>
        <p:spPr>
          <a:xfrm>
            <a:off x="6962776" y="5338088"/>
            <a:ext cx="4124325" cy="109128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25000"/>
              </a:lnSpc>
              <a:buFontTx/>
              <a:buNone/>
              <a:defRPr sz="1300" b="0" baseline="0">
                <a:solidFill>
                  <a:srgbClr val="595959"/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2311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57199" y="2152649"/>
            <a:ext cx="5191127" cy="3617106"/>
          </a:xfrm>
          <a:prstGeom prst="roundRect">
            <a:avLst>
              <a:gd name="adj" fmla="val 1657"/>
            </a:avLst>
          </a:prstGeom>
          <a:solidFill>
            <a:schemeClr val="bg1"/>
          </a:solidFill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2209799"/>
            <a:ext cx="5638800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8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2533649"/>
            <a:ext cx="5638800" cy="1847850"/>
          </a:xfrm>
        </p:spPr>
        <p:txBody>
          <a:bodyPr lIns="0" tIns="0" rIns="457200" bIns="0">
            <a:normAutofit/>
          </a:bodyPr>
          <a:lstStyle>
            <a:lvl1pPr marL="0" indent="0" algn="l">
              <a:lnSpc>
                <a:spcPct val="135000"/>
              </a:lnSpc>
              <a:buFontTx/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7199" y="5943601"/>
            <a:ext cx="5191127" cy="62865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30000"/>
              </a:lnSpc>
              <a:buFontTx/>
              <a:buNone/>
              <a:defRPr sz="1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23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9830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5719570"/>
            <a:ext cx="3429000" cy="242696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8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EMPLOYEE NAME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457200" y="2221608"/>
            <a:ext cx="3429000" cy="326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45" hasCustomPrompt="1"/>
          </p:nvPr>
        </p:nvSpPr>
        <p:spPr>
          <a:xfrm>
            <a:off x="457200" y="6033894"/>
            <a:ext cx="3429000" cy="266700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4495800" y="2221611"/>
            <a:ext cx="3200400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8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ABOUT EMPLOYEE TITLE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40" hasCustomPrompt="1"/>
          </p:nvPr>
        </p:nvSpPr>
        <p:spPr>
          <a:xfrm>
            <a:off x="4495800" y="2650236"/>
            <a:ext cx="3200400" cy="364579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13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50" name="Text Placeholder 12"/>
          <p:cNvSpPr>
            <a:spLocks noGrp="1"/>
          </p:cNvSpPr>
          <p:nvPr>
            <p:ph type="body" sz="quarter" idx="46" hasCustomPrompt="1"/>
          </p:nvPr>
        </p:nvSpPr>
        <p:spPr>
          <a:xfrm>
            <a:off x="8696325" y="2221611"/>
            <a:ext cx="3038475" cy="238125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800" b="1" spc="10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SKILLS TITLE</a:t>
            </a:r>
          </a:p>
        </p:txBody>
      </p:sp>
      <p:sp>
        <p:nvSpPr>
          <p:cNvPr id="51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6262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Center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17" y="1978062"/>
            <a:ext cx="3133727" cy="46498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720193" y="2458342"/>
            <a:ext cx="2771775" cy="3714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21907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24574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73380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400050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52768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55435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553450" y="21907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553450" y="24574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553450" y="373380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8553450" y="400050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8553450" y="55435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8553450" y="52768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</p:spTree>
    <p:extLst>
      <p:ext uri="{BB962C8B-B14F-4D97-AF65-F5344CB8AC3E}">
        <p14:creationId xmlns:p14="http://schemas.microsoft.com/office/powerpoint/2010/main" val="38970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Center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82" y="2057402"/>
            <a:ext cx="2979069" cy="61912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4826443" y="2830665"/>
            <a:ext cx="2572247" cy="4090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21907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24574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73380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1" y="400050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52768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55435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553450" y="21907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8553450" y="24574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553450" y="373380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50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8553450" y="400050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51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8553450" y="5543552"/>
            <a:ext cx="3187727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8553450" y="5276850"/>
            <a:ext cx="3187727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55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7709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Center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49" y="2204502"/>
            <a:ext cx="5044659" cy="41841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E4BAF-07FB-4718-B765-6696022D4B1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773007" y="2399857"/>
            <a:ext cx="4632031" cy="2775098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Photo</a:t>
            </a:r>
          </a:p>
        </p:txBody>
      </p:sp>
      <p:sp>
        <p:nvSpPr>
          <p:cNvPr id="31" name="Title 7"/>
          <p:cNvSpPr>
            <a:spLocks noGrp="1"/>
          </p:cNvSpPr>
          <p:nvPr>
            <p:ph type="title" hasCustomPrompt="1"/>
          </p:nvPr>
        </p:nvSpPr>
        <p:spPr>
          <a:xfrm>
            <a:off x="457202" y="997476"/>
            <a:ext cx="11277599" cy="492904"/>
          </a:xfrm>
        </p:spPr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 dirty="0"/>
              <a:t>Titles Goes Here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525381"/>
            <a:ext cx="11277600" cy="246944"/>
          </a:xfrm>
        </p:spPr>
        <p:txBody>
          <a:bodyPr lIns="0" tIns="0" rIns="0" bIns="0">
            <a:normAutofit/>
          </a:bodyPr>
          <a:lstStyle>
            <a:lvl1pPr algn="ctr">
              <a:defRPr sz="1600">
                <a:solidFill>
                  <a:srgbClr val="666666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190750"/>
            <a:ext cx="2444775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2" y="2457452"/>
            <a:ext cx="2444775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3733800"/>
            <a:ext cx="2444775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2" y="4000502"/>
            <a:ext cx="2444775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5276850"/>
            <a:ext cx="2444775" cy="323850"/>
          </a:xfr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2" y="5543552"/>
            <a:ext cx="2444775" cy="105727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3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9296402" y="2190750"/>
            <a:ext cx="2444775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296402" y="2457452"/>
            <a:ext cx="2444775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9296402" y="3733800"/>
            <a:ext cx="2444775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  <p:sp>
        <p:nvSpPr>
          <p:cNvPr id="42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9296402" y="4000502"/>
            <a:ext cx="2444775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9296402" y="5543552"/>
            <a:ext cx="2444775" cy="10572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40000"/>
              </a:lnSpc>
              <a:buFontTx/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defRPr>
            </a:lvl1pPr>
            <a:lvl2pPr marL="457189" indent="0" algn="r">
              <a:buFontTx/>
              <a:buNone/>
              <a:defRPr sz="1400">
                <a:latin typeface="+mj-lt"/>
              </a:defRPr>
            </a:lvl2pPr>
            <a:lvl3pPr marL="914377" indent="0" algn="r">
              <a:buFontTx/>
              <a:buNone/>
              <a:defRPr sz="1400">
                <a:latin typeface="+mj-lt"/>
              </a:defRPr>
            </a:lvl3pPr>
            <a:lvl4pPr marL="1371566" indent="0" algn="r">
              <a:buFontTx/>
              <a:buNone/>
              <a:defRPr sz="1400">
                <a:latin typeface="+mj-lt"/>
              </a:defRPr>
            </a:lvl4pPr>
            <a:lvl5pPr marL="1828754" indent="0" algn="r">
              <a:buFontTx/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Description goes here</a:t>
            </a:r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2" y="5276850"/>
            <a:ext cx="2444775" cy="32385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457189" indent="0" algn="r">
              <a:buFontTx/>
              <a:buNone/>
              <a:defRPr sz="1400" b="1"/>
            </a:lvl2pPr>
            <a:lvl3pPr marL="914377" indent="0" algn="r">
              <a:buFontTx/>
              <a:buNone/>
              <a:defRPr sz="1400" b="1"/>
            </a:lvl3pPr>
            <a:lvl4pPr marL="1371566" indent="0" algn="r">
              <a:buFontTx/>
              <a:buNone/>
              <a:defRPr sz="1400" b="1"/>
            </a:lvl4pPr>
            <a:lvl5pPr marL="1828754" indent="0" algn="r">
              <a:buFontTx/>
              <a:buNone/>
              <a:defRPr sz="1400" b="1"/>
            </a:lvl5pPr>
          </a:lstStyle>
          <a:p>
            <a:pPr lvl="0"/>
            <a:r>
              <a:rPr lang="en-US" dirty="0"/>
              <a:t>PRODUCT / SERVICE TITLE</a:t>
            </a:r>
          </a:p>
        </p:txBody>
      </p:sp>
    </p:spTree>
    <p:extLst>
      <p:ext uri="{BB962C8B-B14F-4D97-AF65-F5344CB8AC3E}">
        <p14:creationId xmlns:p14="http://schemas.microsoft.com/office/powerpoint/2010/main" val="19036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2741"/>
            <a:ext cx="12192000" cy="6857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5516"/>
            <a:ext cx="11277600" cy="494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9352" y="189754"/>
            <a:ext cx="50781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spc="151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QUẢN TRỊ HỆ THỐNG GIAO THÔNG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00127"/>
            <a:ext cx="11277600" cy="60539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197621" y="234581"/>
            <a:ext cx="14388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0"/>
              </a:rPr>
              <a:t>dandb@trinam.com.vn</a:t>
            </a:r>
          </a:p>
        </p:txBody>
      </p:sp>
      <p:sp>
        <p:nvSpPr>
          <p:cNvPr id="19" name="Freeform 150"/>
          <p:cNvSpPr>
            <a:spLocks noChangeAspect="1" noEditPoints="1"/>
          </p:cNvSpPr>
          <p:nvPr userDrawn="1"/>
        </p:nvSpPr>
        <p:spPr bwMode="auto">
          <a:xfrm>
            <a:off x="8965339" y="274340"/>
            <a:ext cx="146304" cy="115503"/>
          </a:xfrm>
          <a:custGeom>
            <a:avLst/>
            <a:gdLst>
              <a:gd name="T0" fmla="*/ 43 w 48"/>
              <a:gd name="T1" fmla="*/ 12 h 38"/>
              <a:gd name="T2" fmla="*/ 31 w 48"/>
              <a:gd name="T3" fmla="*/ 21 h 38"/>
              <a:gd name="T4" fmla="*/ 24 w 48"/>
              <a:gd name="T5" fmla="*/ 24 h 38"/>
              <a:gd name="T6" fmla="*/ 24 w 48"/>
              <a:gd name="T7" fmla="*/ 24 h 38"/>
              <a:gd name="T8" fmla="*/ 24 w 48"/>
              <a:gd name="T9" fmla="*/ 24 h 38"/>
              <a:gd name="T10" fmla="*/ 17 w 48"/>
              <a:gd name="T11" fmla="*/ 21 h 38"/>
              <a:gd name="T12" fmla="*/ 4 w 48"/>
              <a:gd name="T13" fmla="*/ 12 h 38"/>
              <a:gd name="T14" fmla="*/ 0 w 48"/>
              <a:gd name="T15" fmla="*/ 5 h 38"/>
              <a:gd name="T16" fmla="*/ 4 w 48"/>
              <a:gd name="T17" fmla="*/ 0 h 38"/>
              <a:gd name="T18" fmla="*/ 44 w 48"/>
              <a:gd name="T19" fmla="*/ 0 h 38"/>
              <a:gd name="T20" fmla="*/ 48 w 48"/>
              <a:gd name="T21" fmla="*/ 4 h 38"/>
              <a:gd name="T22" fmla="*/ 43 w 48"/>
              <a:gd name="T23" fmla="*/ 12 h 38"/>
              <a:gd name="T24" fmla="*/ 48 w 48"/>
              <a:gd name="T25" fmla="*/ 34 h 38"/>
              <a:gd name="T26" fmla="*/ 44 w 48"/>
              <a:gd name="T27" fmla="*/ 38 h 38"/>
              <a:gd name="T28" fmla="*/ 4 w 48"/>
              <a:gd name="T29" fmla="*/ 38 h 38"/>
              <a:gd name="T30" fmla="*/ 0 w 48"/>
              <a:gd name="T31" fmla="*/ 34 h 38"/>
              <a:gd name="T32" fmla="*/ 0 w 48"/>
              <a:gd name="T33" fmla="*/ 12 h 38"/>
              <a:gd name="T34" fmla="*/ 3 w 48"/>
              <a:gd name="T35" fmla="*/ 15 h 38"/>
              <a:gd name="T36" fmla="*/ 16 w 48"/>
              <a:gd name="T37" fmla="*/ 24 h 38"/>
              <a:gd name="T38" fmla="*/ 24 w 48"/>
              <a:gd name="T39" fmla="*/ 28 h 38"/>
              <a:gd name="T40" fmla="*/ 24 w 48"/>
              <a:gd name="T41" fmla="*/ 28 h 38"/>
              <a:gd name="T42" fmla="*/ 24 w 48"/>
              <a:gd name="T43" fmla="*/ 28 h 38"/>
              <a:gd name="T44" fmla="*/ 32 w 48"/>
              <a:gd name="T45" fmla="*/ 24 h 38"/>
              <a:gd name="T46" fmla="*/ 45 w 48"/>
              <a:gd name="T47" fmla="*/ 15 h 38"/>
              <a:gd name="T48" fmla="*/ 48 w 48"/>
              <a:gd name="T49" fmla="*/ 12 h 38"/>
              <a:gd name="T50" fmla="*/ 48 w 48"/>
              <a:gd name="T51" fmla="*/ 3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" h="38">
                <a:moveTo>
                  <a:pt x="43" y="12"/>
                </a:moveTo>
                <a:cubicBezTo>
                  <a:pt x="39" y="15"/>
                  <a:pt x="35" y="18"/>
                  <a:pt x="31" y="21"/>
                </a:cubicBezTo>
                <a:cubicBezTo>
                  <a:pt x="29" y="22"/>
                  <a:pt x="26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4"/>
                  <a:pt x="19" y="22"/>
                  <a:pt x="17" y="21"/>
                </a:cubicBezTo>
                <a:cubicBezTo>
                  <a:pt x="13" y="18"/>
                  <a:pt x="9" y="15"/>
                  <a:pt x="4" y="12"/>
                </a:cubicBezTo>
                <a:cubicBezTo>
                  <a:pt x="3" y="11"/>
                  <a:pt x="0" y="7"/>
                  <a:pt x="0" y="5"/>
                </a:cubicBezTo>
                <a:cubicBezTo>
                  <a:pt x="0" y="2"/>
                  <a:pt x="1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cubicBezTo>
                  <a:pt x="48" y="7"/>
                  <a:pt x="46" y="10"/>
                  <a:pt x="43" y="12"/>
                </a:cubicBezTo>
                <a:close/>
                <a:moveTo>
                  <a:pt x="48" y="34"/>
                </a:moveTo>
                <a:cubicBezTo>
                  <a:pt x="48" y="36"/>
                  <a:pt x="46" y="38"/>
                  <a:pt x="4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8"/>
                  <a:pt x="0" y="36"/>
                  <a:pt x="0" y="34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3"/>
                  <a:pt x="2" y="14"/>
                  <a:pt x="3" y="15"/>
                </a:cubicBezTo>
                <a:cubicBezTo>
                  <a:pt x="7" y="18"/>
                  <a:pt x="11" y="21"/>
                  <a:pt x="16" y="24"/>
                </a:cubicBezTo>
                <a:cubicBezTo>
                  <a:pt x="18" y="26"/>
                  <a:pt x="21" y="28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28"/>
                  <a:pt x="30" y="26"/>
                  <a:pt x="32" y="24"/>
                </a:cubicBezTo>
                <a:cubicBezTo>
                  <a:pt x="36" y="21"/>
                  <a:pt x="41" y="18"/>
                  <a:pt x="45" y="15"/>
                </a:cubicBezTo>
                <a:cubicBezTo>
                  <a:pt x="46" y="14"/>
                  <a:pt x="47" y="13"/>
                  <a:pt x="48" y="12"/>
                </a:cubicBezTo>
                <a:lnTo>
                  <a:pt x="48" y="34"/>
                </a:lnTo>
                <a:close/>
              </a:path>
            </a:pathLst>
          </a:custGeom>
          <a:solidFill>
            <a:srgbClr val="008F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11369040" y="150080"/>
            <a:ext cx="365760" cy="36576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041" y="144034"/>
            <a:ext cx="360743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Lato" panose="020F0502020204030203" pitchFamily="34" charset="0"/>
              </a:defRPr>
            </a:lvl1pPr>
          </a:lstStyle>
          <a:p>
            <a:fld id="{C2CE4BAF-07FB-4718-B765-6696022D4B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1" y="147952"/>
            <a:ext cx="688656" cy="39137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973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4" r:id="rId3"/>
    <p:sldLayoutId id="2147483689" r:id="rId4"/>
    <p:sldLayoutId id="2147483657" r:id="rId5"/>
    <p:sldLayoutId id="2147483661" r:id="rId6"/>
    <p:sldLayoutId id="2147483686" r:id="rId7"/>
    <p:sldLayoutId id="2147483679" r:id="rId8"/>
    <p:sldLayoutId id="2147483667" r:id="rId9"/>
    <p:sldLayoutId id="2147483681" r:id="rId10"/>
    <p:sldLayoutId id="2147483680" r:id="rId11"/>
    <p:sldLayoutId id="2147483690" r:id="rId12"/>
    <p:sldLayoutId id="2147483650" r:id="rId13"/>
    <p:sldLayoutId id="2147483658" r:id="rId14"/>
    <p:sldLayoutId id="2147483656" r:id="rId15"/>
    <p:sldLayoutId id="2147483677" r:id="rId16"/>
    <p:sldLayoutId id="2147483678" r:id="rId17"/>
    <p:sldLayoutId id="2147483668" r:id="rId18"/>
    <p:sldLayoutId id="2147483685" r:id="rId19"/>
    <p:sldLayoutId id="2147483663" r:id="rId20"/>
    <p:sldLayoutId id="2147483669" r:id="rId21"/>
    <p:sldLayoutId id="2147483664" r:id="rId22"/>
    <p:sldLayoutId id="2147483687" r:id="rId23"/>
    <p:sldLayoutId id="2147483688" r:id="rId24"/>
    <p:sldLayoutId id="2147483673" r:id="rId25"/>
    <p:sldLayoutId id="2147483693" r:id="rId26"/>
    <p:sldLayoutId id="21474836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Lato Light" panose="020F0302020204030203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kern="1200">
          <a:solidFill>
            <a:schemeClr val="tx1">
              <a:lumMod val="75000"/>
              <a:lumOff val="25000"/>
            </a:schemeClr>
          </a:solidFill>
          <a:latin typeface="Merriweather light" panose="02060503050406030704" pitchFamily="18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>
              <a:lumMod val="75000"/>
              <a:lumOff val="25000"/>
            </a:schemeClr>
          </a:solidFill>
          <a:latin typeface="Merriweather light" panose="02060503050406030704" pitchFamily="18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>
              <a:lumMod val="75000"/>
              <a:lumOff val="25000"/>
            </a:schemeClr>
          </a:solidFill>
          <a:latin typeface="Merriweather light" panose="02060503050406030704" pitchFamily="18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>
              <a:lumMod val="75000"/>
              <a:lumOff val="25000"/>
            </a:schemeClr>
          </a:solidFill>
          <a:latin typeface="Merriweather light" panose="02060503050406030704" pitchFamily="18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>
              <a:lumMod val="75000"/>
              <a:lumOff val="25000"/>
            </a:schemeClr>
          </a:solidFill>
          <a:latin typeface="Merriweather light" panose="02060503050406030704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9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ist_of_postal_codes_of_Canada:_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" b="7207"/>
          <a:stretch>
            <a:fillRect/>
          </a:stretch>
        </p:blipFill>
        <p:spPr/>
      </p:pic>
      <p:sp>
        <p:nvSpPr>
          <p:cNvPr id="21" name="Rectangle 20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8F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7275" y="1771652"/>
            <a:ext cx="10101264" cy="4457698"/>
          </a:xfrm>
          <a:prstGeom prst="rect">
            <a:avLst/>
          </a:prstGeom>
          <a:solidFill>
            <a:schemeClr val="tx1">
              <a:alpha val="3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00275" y="2500312"/>
            <a:ext cx="8543925" cy="19775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spc="100" smtClean="0">
                <a:latin typeface="Segoe UI" panose="020B0502040204020203" pitchFamily="34" charset="0"/>
                <a:cs typeface="Segoe UI" panose="020B0502040204020203" pitchFamily="34" charset="0"/>
              </a:rPr>
              <a:t>FIND SUITABLE LOCATIONS FOR OPENING RESTAURANT IN TORONTO</a:t>
            </a:r>
          </a:p>
          <a:p>
            <a:pPr>
              <a:lnSpc>
                <a:spcPct val="100000"/>
              </a:lnSpc>
            </a:pPr>
            <a:r>
              <a:rPr lang="en-US" sz="3200"/>
              <a:t>The Battle of Neighborhood</a:t>
            </a:r>
            <a:endParaRPr lang="en-US" sz="3200" spc="1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en-US" sz="3200" spc="10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spc="100" smtClean="0">
                <a:latin typeface="Segoe UI" panose="020B0502040204020203" pitchFamily="34" charset="0"/>
                <a:cs typeface="Segoe UI" panose="020B0502040204020203" pitchFamily="34" charset="0"/>
              </a:rPr>
              <a:t>Le Thanh Lam</a:t>
            </a:r>
            <a:endParaRPr lang="en-US" sz="3200" spc="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53078" y="4535876"/>
            <a:ext cx="1200151" cy="0"/>
          </a:xfrm>
          <a:prstGeom prst="line">
            <a:avLst/>
          </a:prstGeom>
          <a:ln w="63500">
            <a:solidFill>
              <a:srgbClr val="FFB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653086" y="1313066"/>
            <a:ext cx="1376364" cy="914400"/>
          </a:xfrm>
          <a:prstGeom prst="ellipse">
            <a:avLst/>
          </a:prstGeom>
          <a:solidFill>
            <a:srgbClr val="25BBA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723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0125" y="3905982"/>
            <a:ext cx="3502321" cy="677094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 data source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530" y="592020"/>
            <a:ext cx="13031582" cy="470429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TOP LOCATIONS FILTER BY QUERY DATA</a:t>
            </a:r>
            <a:endParaRPr lang="en-US" sz="3200" b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36"/>
          <p:cNvCxnSpPr/>
          <p:nvPr/>
        </p:nvCxnSpPr>
        <p:spPr>
          <a:xfrm>
            <a:off x="580530" y="1286360"/>
            <a:ext cx="11986170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://www.maxscheduler.com/images/schedule-software-integ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47" y="2058132"/>
            <a:ext cx="5966847" cy="34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58132"/>
            <a:ext cx="5594296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547971" y="5516494"/>
            <a:ext cx="4106754" cy="116229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of top 5 locations</a:t>
            </a:r>
          </a:p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(fit with visuallization)</a:t>
            </a:r>
          </a:p>
        </p:txBody>
      </p:sp>
    </p:spTree>
    <p:extLst>
      <p:ext uri="{BB962C8B-B14F-4D97-AF65-F5344CB8AC3E}">
        <p14:creationId xmlns:p14="http://schemas.microsoft.com/office/powerpoint/2010/main" val="1801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0375" y="1304087"/>
            <a:ext cx="11592141" cy="372408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Restaurants </a:t>
            </a: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distributed  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same in locations 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Toronto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Beaches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-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East </a:t>
            </a: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York takes most populations (31.19%)  but there is few restaurants (6.7%)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Etobikco 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Noth </a:t>
            </a: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takes 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few </a:t>
            </a: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populations  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there </a:t>
            </a:r>
            <a:r>
              <a:rPr lang="en-US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lot of restaurants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5 locations is suitable for open new restaurants is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vi-VN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vi-VN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530" y="592020"/>
            <a:ext cx="13031582" cy="470429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Results</a:t>
            </a:r>
            <a:endParaRPr lang="en-US" sz="3200" b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36"/>
          <p:cNvCxnSpPr/>
          <p:nvPr/>
        </p:nvCxnSpPr>
        <p:spPr>
          <a:xfrm>
            <a:off x="580530" y="1286360"/>
            <a:ext cx="11986170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://www.maxscheduler.com/images/schedule-software-integ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78" y="4399688"/>
            <a:ext cx="4432514" cy="221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6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55" y="0"/>
            <a:ext cx="12192000" cy="6858000"/>
          </a:xfrm>
          <a:prstGeom prst="rect">
            <a:avLst/>
          </a:prstGeom>
          <a:solidFill>
            <a:srgbClr val="008F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52800" y="1771652"/>
            <a:ext cx="5500687" cy="1771650"/>
          </a:xfrm>
          <a:prstGeom prst="rect">
            <a:avLst/>
          </a:prstGeom>
          <a:solidFill>
            <a:schemeClr val="tx1">
              <a:alpha val="3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653087" y="1314451"/>
            <a:ext cx="914400" cy="914400"/>
          </a:xfrm>
          <a:prstGeom prst="ellipse">
            <a:avLst/>
          </a:prstGeom>
          <a:solidFill>
            <a:srgbClr val="FFBB4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20"/>
          <p:cNvSpPr>
            <a:spLocks noChangeAspect="1" noEditPoints="1"/>
          </p:cNvSpPr>
          <p:nvPr/>
        </p:nvSpPr>
        <p:spPr bwMode="auto">
          <a:xfrm>
            <a:off x="5892054" y="1576206"/>
            <a:ext cx="426720" cy="422977"/>
          </a:xfrm>
          <a:custGeom>
            <a:avLst/>
            <a:gdLst>
              <a:gd name="T0" fmla="*/ 48 w 48"/>
              <a:gd name="T1" fmla="*/ 31 h 48"/>
              <a:gd name="T2" fmla="*/ 47 w 48"/>
              <a:gd name="T3" fmla="*/ 33 h 48"/>
              <a:gd name="T4" fmla="*/ 25 w 48"/>
              <a:gd name="T5" fmla="*/ 47 h 48"/>
              <a:gd name="T6" fmla="*/ 24 w 48"/>
              <a:gd name="T7" fmla="*/ 48 h 48"/>
              <a:gd name="T8" fmla="*/ 23 w 48"/>
              <a:gd name="T9" fmla="*/ 47 h 48"/>
              <a:gd name="T10" fmla="*/ 1 w 48"/>
              <a:gd name="T11" fmla="*/ 33 h 48"/>
              <a:gd name="T12" fmla="*/ 0 w 48"/>
              <a:gd name="T13" fmla="*/ 31 h 48"/>
              <a:gd name="T14" fmla="*/ 0 w 48"/>
              <a:gd name="T15" fmla="*/ 16 h 48"/>
              <a:gd name="T16" fmla="*/ 1 w 48"/>
              <a:gd name="T17" fmla="*/ 15 h 48"/>
              <a:gd name="T18" fmla="*/ 23 w 48"/>
              <a:gd name="T19" fmla="*/ 0 h 48"/>
              <a:gd name="T20" fmla="*/ 24 w 48"/>
              <a:gd name="T21" fmla="*/ 0 h 48"/>
              <a:gd name="T22" fmla="*/ 25 w 48"/>
              <a:gd name="T23" fmla="*/ 0 h 48"/>
              <a:gd name="T24" fmla="*/ 47 w 48"/>
              <a:gd name="T25" fmla="*/ 15 h 48"/>
              <a:gd name="T26" fmla="*/ 48 w 48"/>
              <a:gd name="T27" fmla="*/ 16 h 48"/>
              <a:gd name="T28" fmla="*/ 48 w 48"/>
              <a:gd name="T29" fmla="*/ 31 h 48"/>
              <a:gd name="T30" fmla="*/ 9 w 48"/>
              <a:gd name="T31" fmla="*/ 24 h 48"/>
              <a:gd name="T32" fmla="*/ 4 w 48"/>
              <a:gd name="T33" fmla="*/ 20 h 48"/>
              <a:gd name="T34" fmla="*/ 4 w 48"/>
              <a:gd name="T35" fmla="*/ 27 h 48"/>
              <a:gd name="T36" fmla="*/ 9 w 48"/>
              <a:gd name="T37" fmla="*/ 24 h 48"/>
              <a:gd name="T38" fmla="*/ 22 w 48"/>
              <a:gd name="T39" fmla="*/ 15 h 48"/>
              <a:gd name="T40" fmla="*/ 22 w 48"/>
              <a:gd name="T41" fmla="*/ 5 h 48"/>
              <a:gd name="T42" fmla="*/ 6 w 48"/>
              <a:gd name="T43" fmla="*/ 16 h 48"/>
              <a:gd name="T44" fmla="*/ 13 w 48"/>
              <a:gd name="T45" fmla="*/ 21 h 48"/>
              <a:gd name="T46" fmla="*/ 22 w 48"/>
              <a:gd name="T47" fmla="*/ 15 h 48"/>
              <a:gd name="T48" fmla="*/ 22 w 48"/>
              <a:gd name="T49" fmla="*/ 42 h 48"/>
              <a:gd name="T50" fmla="*/ 22 w 48"/>
              <a:gd name="T51" fmla="*/ 32 h 48"/>
              <a:gd name="T52" fmla="*/ 13 w 48"/>
              <a:gd name="T53" fmla="*/ 26 h 48"/>
              <a:gd name="T54" fmla="*/ 6 w 48"/>
              <a:gd name="T55" fmla="*/ 31 h 48"/>
              <a:gd name="T56" fmla="*/ 22 w 48"/>
              <a:gd name="T57" fmla="*/ 42 h 48"/>
              <a:gd name="T58" fmla="*/ 31 w 48"/>
              <a:gd name="T59" fmla="*/ 24 h 48"/>
              <a:gd name="T60" fmla="*/ 24 w 48"/>
              <a:gd name="T61" fmla="*/ 19 h 48"/>
              <a:gd name="T62" fmla="*/ 17 w 48"/>
              <a:gd name="T63" fmla="*/ 24 h 48"/>
              <a:gd name="T64" fmla="*/ 24 w 48"/>
              <a:gd name="T65" fmla="*/ 28 h 48"/>
              <a:gd name="T66" fmla="*/ 31 w 48"/>
              <a:gd name="T67" fmla="*/ 24 h 48"/>
              <a:gd name="T68" fmla="*/ 42 w 48"/>
              <a:gd name="T69" fmla="*/ 16 h 48"/>
              <a:gd name="T70" fmla="*/ 26 w 48"/>
              <a:gd name="T71" fmla="*/ 5 h 48"/>
              <a:gd name="T72" fmla="*/ 26 w 48"/>
              <a:gd name="T73" fmla="*/ 15 h 48"/>
              <a:gd name="T74" fmla="*/ 35 w 48"/>
              <a:gd name="T75" fmla="*/ 21 h 48"/>
              <a:gd name="T76" fmla="*/ 42 w 48"/>
              <a:gd name="T77" fmla="*/ 16 h 48"/>
              <a:gd name="T78" fmla="*/ 42 w 48"/>
              <a:gd name="T79" fmla="*/ 31 h 48"/>
              <a:gd name="T80" fmla="*/ 35 w 48"/>
              <a:gd name="T81" fmla="*/ 26 h 48"/>
              <a:gd name="T82" fmla="*/ 26 w 48"/>
              <a:gd name="T83" fmla="*/ 32 h 48"/>
              <a:gd name="T84" fmla="*/ 26 w 48"/>
              <a:gd name="T85" fmla="*/ 42 h 48"/>
              <a:gd name="T86" fmla="*/ 42 w 48"/>
              <a:gd name="T87" fmla="*/ 31 h 48"/>
              <a:gd name="T88" fmla="*/ 44 w 48"/>
              <a:gd name="T89" fmla="*/ 27 h 48"/>
              <a:gd name="T90" fmla="*/ 44 w 48"/>
              <a:gd name="T91" fmla="*/ 20 h 48"/>
              <a:gd name="T92" fmla="*/ 39 w 48"/>
              <a:gd name="T93" fmla="*/ 24 h 48"/>
              <a:gd name="T94" fmla="*/ 44 w 48"/>
              <a:gd name="T95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48">
                <a:moveTo>
                  <a:pt x="48" y="31"/>
                </a:moveTo>
                <a:cubicBezTo>
                  <a:pt x="48" y="32"/>
                  <a:pt x="48" y="32"/>
                  <a:pt x="47" y="33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4" y="48"/>
                  <a:pt x="23" y="47"/>
                  <a:pt x="23" y="47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5"/>
                  <a:pt x="1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5"/>
                  <a:pt x="48" y="16"/>
                  <a:pt x="48" y="16"/>
                </a:cubicBezTo>
                <a:lnTo>
                  <a:pt x="48" y="31"/>
                </a:lnTo>
                <a:close/>
                <a:moveTo>
                  <a:pt x="9" y="24"/>
                </a:moveTo>
                <a:cubicBezTo>
                  <a:pt x="4" y="20"/>
                  <a:pt x="4" y="20"/>
                  <a:pt x="4" y="20"/>
                </a:cubicBezTo>
                <a:cubicBezTo>
                  <a:pt x="4" y="27"/>
                  <a:pt x="4" y="27"/>
                  <a:pt x="4" y="27"/>
                </a:cubicBezTo>
                <a:lnTo>
                  <a:pt x="9" y="24"/>
                </a:lnTo>
                <a:close/>
                <a:moveTo>
                  <a:pt x="22" y="15"/>
                </a:moveTo>
                <a:cubicBezTo>
                  <a:pt x="22" y="5"/>
                  <a:pt x="22" y="5"/>
                  <a:pt x="22" y="5"/>
                </a:cubicBezTo>
                <a:cubicBezTo>
                  <a:pt x="6" y="16"/>
                  <a:pt x="6" y="16"/>
                  <a:pt x="6" y="16"/>
                </a:cubicBezTo>
                <a:cubicBezTo>
                  <a:pt x="13" y="21"/>
                  <a:pt x="13" y="21"/>
                  <a:pt x="13" y="21"/>
                </a:cubicBezTo>
                <a:lnTo>
                  <a:pt x="22" y="15"/>
                </a:lnTo>
                <a:close/>
                <a:moveTo>
                  <a:pt x="22" y="42"/>
                </a:moveTo>
                <a:cubicBezTo>
                  <a:pt x="22" y="32"/>
                  <a:pt x="22" y="32"/>
                  <a:pt x="22" y="32"/>
                </a:cubicBezTo>
                <a:cubicBezTo>
                  <a:pt x="13" y="26"/>
                  <a:pt x="13" y="26"/>
                  <a:pt x="13" y="26"/>
                </a:cubicBezTo>
                <a:cubicBezTo>
                  <a:pt x="6" y="31"/>
                  <a:pt x="6" y="31"/>
                  <a:pt x="6" y="31"/>
                </a:cubicBezTo>
                <a:lnTo>
                  <a:pt x="22" y="42"/>
                </a:lnTo>
                <a:close/>
                <a:moveTo>
                  <a:pt x="31" y="24"/>
                </a:moveTo>
                <a:cubicBezTo>
                  <a:pt x="24" y="19"/>
                  <a:pt x="24" y="19"/>
                  <a:pt x="24" y="19"/>
                </a:cubicBezTo>
                <a:cubicBezTo>
                  <a:pt x="17" y="24"/>
                  <a:pt x="17" y="24"/>
                  <a:pt x="17" y="24"/>
                </a:cubicBezTo>
                <a:cubicBezTo>
                  <a:pt x="24" y="28"/>
                  <a:pt x="24" y="28"/>
                  <a:pt x="24" y="28"/>
                </a:cubicBezTo>
                <a:lnTo>
                  <a:pt x="31" y="24"/>
                </a:lnTo>
                <a:close/>
                <a:moveTo>
                  <a:pt x="42" y="16"/>
                </a:moveTo>
                <a:cubicBezTo>
                  <a:pt x="26" y="5"/>
                  <a:pt x="26" y="5"/>
                  <a:pt x="26" y="5"/>
                </a:cubicBezTo>
                <a:cubicBezTo>
                  <a:pt x="26" y="15"/>
                  <a:pt x="26" y="15"/>
                  <a:pt x="26" y="15"/>
                </a:cubicBezTo>
                <a:cubicBezTo>
                  <a:pt x="35" y="21"/>
                  <a:pt x="35" y="21"/>
                  <a:pt x="35" y="21"/>
                </a:cubicBezTo>
                <a:lnTo>
                  <a:pt x="42" y="16"/>
                </a:lnTo>
                <a:close/>
                <a:moveTo>
                  <a:pt x="42" y="31"/>
                </a:moveTo>
                <a:cubicBezTo>
                  <a:pt x="35" y="26"/>
                  <a:pt x="35" y="26"/>
                  <a:pt x="35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42"/>
                  <a:pt x="26" y="42"/>
                  <a:pt x="26" y="42"/>
                </a:cubicBezTo>
                <a:lnTo>
                  <a:pt x="42" y="31"/>
                </a:lnTo>
                <a:close/>
                <a:moveTo>
                  <a:pt x="44" y="27"/>
                </a:moveTo>
                <a:cubicBezTo>
                  <a:pt x="44" y="20"/>
                  <a:pt x="44" y="20"/>
                  <a:pt x="44" y="20"/>
                </a:cubicBezTo>
                <a:cubicBezTo>
                  <a:pt x="39" y="24"/>
                  <a:pt x="39" y="24"/>
                  <a:pt x="39" y="24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2428876"/>
            <a:ext cx="11277600" cy="457200"/>
          </a:xfrm>
        </p:spPr>
        <p:txBody>
          <a:bodyPr/>
          <a:lstStyle/>
          <a:p>
            <a:r>
              <a:rPr lang="en-US" sz="2800" spc="100" smtClean="0"/>
              <a:t>DISCUSSION AND CONCLUSION</a:t>
            </a:r>
            <a:endParaRPr lang="en-US" sz="2800" spc="100"/>
          </a:p>
        </p:txBody>
      </p:sp>
    </p:spTree>
    <p:extLst>
      <p:ext uri="{BB962C8B-B14F-4D97-AF65-F5344CB8AC3E}">
        <p14:creationId xmlns:p14="http://schemas.microsoft.com/office/powerpoint/2010/main" val="417603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0375" y="1304087"/>
            <a:ext cx="11592141" cy="4862856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Open Sans Light"/>
              </a:rPr>
              <a:t>Through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visual analysis and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data </a:t>
            </a:r>
            <a:r>
              <a:rPr lang="en-US" sz="2800" smtClean="0">
                <a:solidFill>
                  <a:schemeClr val="bg1"/>
                </a:solidFill>
                <a:latin typeface="Open Sans Light"/>
              </a:rPr>
              <a:t>analysis,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we have analyzed the best location to invest in XYZ JSC based on the graph of two characteristics: population and number of restaurants in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each </a:t>
            </a:r>
            <a:r>
              <a:rPr lang="en-US" sz="2800" smtClean="0">
                <a:solidFill>
                  <a:schemeClr val="bg1"/>
                </a:solidFill>
                <a:latin typeface="Open Sans Light"/>
              </a:rPr>
              <a:t>location, and we have found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the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best </a:t>
            </a:r>
            <a:r>
              <a:rPr lang="en-US" sz="2800" smtClean="0">
                <a:solidFill>
                  <a:schemeClr val="bg1"/>
                </a:solidFill>
                <a:latin typeface="Open Sans Light"/>
              </a:rPr>
              <a:t>5 places for open new restaurnts</a:t>
            </a:r>
            <a:endParaRPr lang="en-US" sz="2800">
              <a:solidFill>
                <a:schemeClr val="bg1"/>
              </a:solidFill>
              <a:latin typeface="Open Sans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Open Sans Light"/>
              </a:rPr>
              <a:t>We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can gather more specific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features </a:t>
            </a:r>
            <a:r>
              <a:rPr lang="en-US" sz="2800" smtClean="0">
                <a:solidFill>
                  <a:schemeClr val="bg1"/>
                </a:solidFill>
                <a:latin typeface="Open Sans Light"/>
              </a:rPr>
              <a:t> besides: location, population, number of restaurants like: income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, area, population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age</a:t>
            </a:r>
            <a:r>
              <a:rPr lang="en-US" sz="2800" smtClean="0">
                <a:solidFill>
                  <a:schemeClr val="bg1"/>
                </a:solidFill>
                <a:latin typeface="Open Sans Light"/>
              </a:rPr>
              <a:t>,…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in detail for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each </a:t>
            </a:r>
            <a:r>
              <a:rPr lang="en-US" sz="2800" smtClean="0">
                <a:solidFill>
                  <a:schemeClr val="bg1"/>
                </a:solidFill>
                <a:latin typeface="Open Sans Light"/>
              </a:rPr>
              <a:t>location to process more accurately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bg1"/>
                </a:solidFill>
                <a:latin typeface="Open Sans Light"/>
              </a:rPr>
              <a:t>Use the method in this project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we can find even more accurate and detail result , the restaurant type is more suitable for each ethnic </a:t>
            </a:r>
            <a:r>
              <a:rPr lang="en-US" sz="2800">
                <a:solidFill>
                  <a:schemeClr val="bg1"/>
                </a:solidFill>
                <a:latin typeface="Open Sans Light"/>
              </a:rPr>
              <a:t>if </a:t>
            </a:r>
            <a:r>
              <a:rPr lang="en-US" sz="2800" smtClean="0">
                <a:solidFill>
                  <a:schemeClr val="bg1"/>
                </a:solidFill>
                <a:latin typeface="Open Sans Light"/>
              </a:rPr>
              <a:t>we have enough of data</a:t>
            </a:r>
            <a:endParaRPr lang="en-US" sz="280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530" y="592020"/>
            <a:ext cx="13031582" cy="470429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Discussion &amp; Conclusion</a:t>
            </a:r>
            <a:endParaRPr lang="en-US" sz="3200" b="1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36"/>
          <p:cNvCxnSpPr/>
          <p:nvPr/>
        </p:nvCxnSpPr>
        <p:spPr>
          <a:xfrm>
            <a:off x="580530" y="1286360"/>
            <a:ext cx="11986170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://www.maxscheduler.com/images/schedule-software-integ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vietnam city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8"/>
          <a:stretch/>
        </p:blipFill>
        <p:spPr bwMode="auto">
          <a:xfrm>
            <a:off x="-101283" y="0"/>
            <a:ext cx="122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03891" y="0"/>
            <a:ext cx="9286522" cy="6846125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771900" y="2388134"/>
            <a:ext cx="8115300" cy="218730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Introduction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Data</a:t>
            </a:r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Methodology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 </a:t>
            </a: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Result</a:t>
            </a:r>
          </a:p>
          <a:p>
            <a:pPr marL="228600" indent="-22860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 Discuss &amp;  Conclusion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8955" y="739470"/>
            <a:ext cx="429797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500" b="1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Content</a:t>
            </a:r>
            <a:endParaRPr lang="en-US" sz="8500" b="1" dirty="0">
              <a:solidFill>
                <a:schemeClr val="bg1"/>
              </a:solidFill>
              <a:latin typeface="Lato Bold" charset="0"/>
              <a:ea typeface="Lato Bold" charset="0"/>
              <a:cs typeface="Lato Bold" charset="0"/>
            </a:endParaRPr>
          </a:p>
        </p:txBody>
      </p:sp>
      <p:cxnSp>
        <p:nvCxnSpPr>
          <p:cNvPr id="5" name="Прямая соединительная линия 36"/>
          <p:cNvCxnSpPr/>
          <p:nvPr/>
        </p:nvCxnSpPr>
        <p:spPr>
          <a:xfrm>
            <a:off x="2903891" y="2222901"/>
            <a:ext cx="9286522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vietnam city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8"/>
          <a:stretch/>
        </p:blipFill>
        <p:spPr bwMode="auto">
          <a:xfrm>
            <a:off x="-101283" y="0"/>
            <a:ext cx="122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03891" y="0"/>
            <a:ext cx="9286522" cy="6846125"/>
          </a:xfrm>
          <a:prstGeom prst="rect">
            <a:avLst/>
          </a:prstGeom>
          <a:solidFill>
            <a:srgbClr val="00206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sz="900" kern="0">
              <a:solidFill>
                <a:sysClr val="windowText" lastClr="000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29177" y="2388134"/>
            <a:ext cx="9113003" cy="374157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chemeClr val="bg1"/>
                </a:solidFill>
              </a:rPr>
              <a:t>Toronto, city, capital of the province of Ontario, southeastern Canada. It is the most populous city in Canada, a </a:t>
            </a:r>
            <a:r>
              <a:rPr lang="en-US">
                <a:solidFill>
                  <a:schemeClr val="bg1"/>
                </a:solidFill>
              </a:rPr>
              <a:t>multicultural </a:t>
            </a:r>
            <a:r>
              <a:rPr lang="en-US" smtClean="0">
                <a:solidFill>
                  <a:schemeClr val="bg1"/>
                </a:solidFill>
              </a:rPr>
              <a:t>city… it </a:t>
            </a:r>
            <a:r>
              <a:rPr lang="en-US">
                <a:solidFill>
                  <a:schemeClr val="bg1"/>
                </a:solidFill>
              </a:rPr>
              <a:t>enabled Toronto to become an important international trading centre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Lato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bg1"/>
                </a:solidFill>
                <a:ea typeface="Lato" charset="0"/>
                <a:cs typeface="Times New Roman" panose="02020603050405020304" pitchFamily="18" charset="0"/>
              </a:rPr>
              <a:t>Company XYZ JSC would like finding the most suitable locations for opening new restaurants in Torronto</a:t>
            </a:r>
            <a:endParaRPr lang="en-US" dirty="0">
              <a:solidFill>
                <a:schemeClr val="bg1"/>
              </a:solidFill>
              <a:ea typeface="Lato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9259" y="739470"/>
            <a:ext cx="653736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500" b="1" smtClean="0">
                <a:solidFill>
                  <a:schemeClr val="bg1"/>
                </a:solidFill>
                <a:latin typeface="Lato Bold" charset="0"/>
                <a:ea typeface="Lato Bold" charset="0"/>
                <a:cs typeface="Lato Bold" charset="0"/>
              </a:rPr>
              <a:t>Introduction</a:t>
            </a:r>
            <a:endParaRPr lang="en-US" sz="8500" b="1" dirty="0">
              <a:solidFill>
                <a:schemeClr val="bg1"/>
              </a:solidFill>
              <a:latin typeface="Lato Bold" charset="0"/>
              <a:ea typeface="Lato Bold" charset="0"/>
              <a:cs typeface="Lato Bold" charset="0"/>
            </a:endParaRPr>
          </a:p>
        </p:txBody>
      </p:sp>
      <p:cxnSp>
        <p:nvCxnSpPr>
          <p:cNvPr id="5" name="Прямая соединительная линия 36"/>
          <p:cNvCxnSpPr/>
          <p:nvPr/>
        </p:nvCxnSpPr>
        <p:spPr>
          <a:xfrm>
            <a:off x="2903891" y="2222901"/>
            <a:ext cx="9286522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1587" y="-1"/>
            <a:ext cx="12183269" cy="6853089"/>
          </a:xfrm>
        </p:spPr>
      </p:pic>
      <p:sp>
        <p:nvSpPr>
          <p:cNvPr id="14" name="Rectangle 13"/>
          <p:cNvSpPr/>
          <p:nvPr/>
        </p:nvSpPr>
        <p:spPr>
          <a:xfrm>
            <a:off x="-3970" y="0"/>
            <a:ext cx="12194383" cy="6858000"/>
          </a:xfrm>
          <a:prstGeom prst="rect">
            <a:avLst/>
          </a:prstGeom>
          <a:solidFill>
            <a:srgbClr val="00082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/>
          <p:cNvSpPr/>
          <p:nvPr/>
        </p:nvSpPr>
        <p:spPr>
          <a:xfrm>
            <a:off x="1588" y="5040630"/>
            <a:ext cx="12188825" cy="1817370"/>
          </a:xfrm>
          <a:prstGeom prst="rect">
            <a:avLst/>
          </a:prstGeom>
          <a:solidFill>
            <a:srgbClr val="003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-9527" y="-4913"/>
            <a:ext cx="12194383" cy="143553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pc="100" smtClean="0"/>
              <a:t>DATA</a:t>
            </a:r>
            <a:endParaRPr lang="en-US" sz="2400" spc="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86" y="1597321"/>
            <a:ext cx="12183269" cy="319372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Data set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in Toronto </a:t>
            </a: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https://en.wikipedia.org/wiki/List_of_postal_codes_of_Canada:_M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Data set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/>
              <a:t>geographical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of the neighborhoods in Toronto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Toronto: </a:t>
            </a:r>
            <a:r>
              <a:rPr lang="en-US" sz="1800"/>
              <a:t>https://cocl.us/Geospatial_data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Data set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smtClean="0"/>
              <a:t>pupolation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Toronto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/>
              <a:t>https://en.m.wikipedia.org/wiki/Demographics_of_Toronto#Ethnic_diversity</a:t>
            </a:r>
            <a:endParaRPr 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set of restaurant of API FourSquare by each location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dataset: on internet…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36"/>
          <p:cNvCxnSpPr/>
          <p:nvPr/>
        </p:nvCxnSpPr>
        <p:spPr>
          <a:xfrm>
            <a:off x="1588" y="1430621"/>
            <a:ext cx="12183268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511" y="5300303"/>
            <a:ext cx="2995136" cy="1025875"/>
          </a:xfrm>
          <a:prstGeom prst="rect">
            <a:avLst/>
          </a:prstGeom>
          <a:noFill/>
        </p:spPr>
        <p:txBody>
          <a:bodyPr wrap="square" lIns="121876" tIns="60937" rIns="121876" bIns="60937" rtlCol="0">
            <a:spAutoFit/>
          </a:bodyPr>
          <a:lstStyle/>
          <a:p>
            <a:pPr algn="just" defTabSz="914172">
              <a:lnSpc>
                <a:spcPct val="150000"/>
              </a:lnSpc>
            </a:pPr>
            <a:r>
              <a:rPr lang="en-US" sz="4400" b="1" smtClean="0">
                <a:solidFill>
                  <a:prstClr val="white"/>
                </a:solidFill>
                <a:latin typeface="Roboto"/>
                <a:cs typeface="Segoe UI" panose="020B0502040204020203" pitchFamily="34" charset="0"/>
              </a:rPr>
              <a:t>Location</a:t>
            </a:r>
            <a:endParaRPr lang="vi-VN" sz="1400" dirty="0">
              <a:solidFill>
                <a:prstClr val="white"/>
              </a:solidFill>
              <a:latin typeface="Roboto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9475" y="5724186"/>
            <a:ext cx="3147238" cy="1138727"/>
          </a:xfrm>
          <a:prstGeom prst="rect">
            <a:avLst/>
          </a:prstGeom>
          <a:noFill/>
        </p:spPr>
        <p:txBody>
          <a:bodyPr wrap="square" lIns="121876" tIns="60937" rIns="121876" bIns="60937" rtlCol="0">
            <a:spAutoFit/>
          </a:bodyPr>
          <a:lstStyle/>
          <a:p>
            <a:pPr algn="just" defTabSz="914172">
              <a:lnSpc>
                <a:spcPct val="150000"/>
              </a:lnSpc>
            </a:pPr>
            <a:r>
              <a:rPr lang="en-US" sz="4400" b="1" smtClean="0">
                <a:solidFill>
                  <a:prstClr val="white"/>
                </a:solidFill>
                <a:latin typeface="Roboto"/>
                <a:cs typeface="Segoe UI" panose="020B0502040204020203" pitchFamily="34" charset="0"/>
              </a:rPr>
              <a:t>pupolation</a:t>
            </a:r>
            <a:endParaRPr lang="vi-VN" sz="1400" dirty="0">
              <a:solidFill>
                <a:prstClr val="white"/>
              </a:solidFill>
              <a:latin typeface="Roboto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6231" y="5472940"/>
            <a:ext cx="4990454" cy="779654"/>
          </a:xfrm>
          <a:prstGeom prst="rect">
            <a:avLst/>
          </a:prstGeom>
          <a:noFill/>
        </p:spPr>
        <p:txBody>
          <a:bodyPr wrap="square" lIns="121876" tIns="60937" rIns="121876" bIns="60937" rtlCol="0">
            <a:spAutoFit/>
          </a:bodyPr>
          <a:lstStyle/>
          <a:p>
            <a:pPr algn="r" defTabSz="914172">
              <a:lnSpc>
                <a:spcPct val="150000"/>
              </a:lnSpc>
            </a:pPr>
            <a:r>
              <a:rPr lang="en-US" sz="3200" b="1" smtClean="0">
                <a:solidFill>
                  <a:prstClr val="white"/>
                </a:solidFill>
                <a:latin typeface="Roboto"/>
                <a:cs typeface="Segoe UI" panose="020B0502040204020203" pitchFamily="34" charset="0"/>
              </a:rPr>
              <a:t>Number of restaurant</a:t>
            </a:r>
            <a:endParaRPr lang="vi-VN" sz="1050" dirty="0">
              <a:solidFill>
                <a:prstClr val="white"/>
              </a:solidFill>
              <a:latin typeface="Roboto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1587" y="-1"/>
            <a:ext cx="12183269" cy="6853089"/>
          </a:xfrm>
        </p:spPr>
      </p:pic>
      <p:sp>
        <p:nvSpPr>
          <p:cNvPr id="14" name="Rectangle 13"/>
          <p:cNvSpPr/>
          <p:nvPr/>
        </p:nvSpPr>
        <p:spPr>
          <a:xfrm>
            <a:off x="-3970" y="0"/>
            <a:ext cx="12194383" cy="6858000"/>
          </a:xfrm>
          <a:prstGeom prst="rect">
            <a:avLst/>
          </a:prstGeom>
          <a:solidFill>
            <a:srgbClr val="00082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-9527" y="-4913"/>
            <a:ext cx="12194383" cy="1435534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pc="100" smtClean="0"/>
              <a:t>METHODOLOGY</a:t>
            </a:r>
            <a:endParaRPr lang="en-US" sz="2400" spc="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86" y="1597321"/>
            <a:ext cx="12183269" cy="319372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Prepares data about location and pupolcation from data wikipedia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From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on Foursquare API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to </a:t>
            </a: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get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all </a:t>
            </a: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restaurant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of each neighborhoods, then group by each neighborhoods and to count how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many </a:t>
            </a: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restaurant of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each neighborhoods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Create dataset that consists : number of restaurant and total of population for each location</a:t>
            </a:r>
            <a:endParaRPr lang="en-US" sz="2200" b="1">
              <a:latin typeface="Open Sans Light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Filter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top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5</a:t>
            </a: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most common venue types of </a:t>
            </a:r>
            <a:r>
              <a:rPr lang="en-US" sz="2200" b="1">
                <a:latin typeface="Open Sans Light"/>
                <a:cs typeface="Times New Roman" panose="02020603050405020304" pitchFamily="18" charset="0"/>
              </a:rPr>
              <a:t>each </a:t>
            </a:r>
            <a:r>
              <a:rPr lang="en-US" sz="2200" b="1" smtClean="0">
                <a:latin typeface="Open Sans Light"/>
                <a:cs typeface="Times New Roman" panose="02020603050405020304" pitchFamily="18" charset="0"/>
              </a:rPr>
              <a:t>neighborhoods by : visualization and query data</a:t>
            </a:r>
            <a:endParaRPr lang="en-US" sz="2200" b="1" smtClean="0">
              <a:latin typeface="Open Sans Ligh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36"/>
          <p:cNvCxnSpPr/>
          <p:nvPr/>
        </p:nvCxnSpPr>
        <p:spPr>
          <a:xfrm>
            <a:off x="1588" y="1430621"/>
            <a:ext cx="12183268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1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55" y="0"/>
            <a:ext cx="12192000" cy="6858000"/>
          </a:xfrm>
          <a:prstGeom prst="rect">
            <a:avLst/>
          </a:prstGeom>
          <a:solidFill>
            <a:srgbClr val="008FD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52800" y="1771652"/>
            <a:ext cx="5500687" cy="1771650"/>
          </a:xfrm>
          <a:prstGeom prst="rect">
            <a:avLst/>
          </a:prstGeom>
          <a:solidFill>
            <a:schemeClr val="tx1">
              <a:alpha val="3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653087" y="1314451"/>
            <a:ext cx="914400" cy="914400"/>
          </a:xfrm>
          <a:prstGeom prst="ellipse">
            <a:avLst/>
          </a:prstGeom>
          <a:solidFill>
            <a:srgbClr val="FFBB4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20"/>
          <p:cNvSpPr>
            <a:spLocks noChangeAspect="1" noEditPoints="1"/>
          </p:cNvSpPr>
          <p:nvPr/>
        </p:nvSpPr>
        <p:spPr bwMode="auto">
          <a:xfrm>
            <a:off x="5892054" y="1576206"/>
            <a:ext cx="426720" cy="422977"/>
          </a:xfrm>
          <a:custGeom>
            <a:avLst/>
            <a:gdLst>
              <a:gd name="T0" fmla="*/ 48 w 48"/>
              <a:gd name="T1" fmla="*/ 31 h 48"/>
              <a:gd name="T2" fmla="*/ 47 w 48"/>
              <a:gd name="T3" fmla="*/ 33 h 48"/>
              <a:gd name="T4" fmla="*/ 25 w 48"/>
              <a:gd name="T5" fmla="*/ 47 h 48"/>
              <a:gd name="T6" fmla="*/ 24 w 48"/>
              <a:gd name="T7" fmla="*/ 48 h 48"/>
              <a:gd name="T8" fmla="*/ 23 w 48"/>
              <a:gd name="T9" fmla="*/ 47 h 48"/>
              <a:gd name="T10" fmla="*/ 1 w 48"/>
              <a:gd name="T11" fmla="*/ 33 h 48"/>
              <a:gd name="T12" fmla="*/ 0 w 48"/>
              <a:gd name="T13" fmla="*/ 31 h 48"/>
              <a:gd name="T14" fmla="*/ 0 w 48"/>
              <a:gd name="T15" fmla="*/ 16 h 48"/>
              <a:gd name="T16" fmla="*/ 1 w 48"/>
              <a:gd name="T17" fmla="*/ 15 h 48"/>
              <a:gd name="T18" fmla="*/ 23 w 48"/>
              <a:gd name="T19" fmla="*/ 0 h 48"/>
              <a:gd name="T20" fmla="*/ 24 w 48"/>
              <a:gd name="T21" fmla="*/ 0 h 48"/>
              <a:gd name="T22" fmla="*/ 25 w 48"/>
              <a:gd name="T23" fmla="*/ 0 h 48"/>
              <a:gd name="T24" fmla="*/ 47 w 48"/>
              <a:gd name="T25" fmla="*/ 15 h 48"/>
              <a:gd name="T26" fmla="*/ 48 w 48"/>
              <a:gd name="T27" fmla="*/ 16 h 48"/>
              <a:gd name="T28" fmla="*/ 48 w 48"/>
              <a:gd name="T29" fmla="*/ 31 h 48"/>
              <a:gd name="T30" fmla="*/ 9 w 48"/>
              <a:gd name="T31" fmla="*/ 24 h 48"/>
              <a:gd name="T32" fmla="*/ 4 w 48"/>
              <a:gd name="T33" fmla="*/ 20 h 48"/>
              <a:gd name="T34" fmla="*/ 4 w 48"/>
              <a:gd name="T35" fmla="*/ 27 h 48"/>
              <a:gd name="T36" fmla="*/ 9 w 48"/>
              <a:gd name="T37" fmla="*/ 24 h 48"/>
              <a:gd name="T38" fmla="*/ 22 w 48"/>
              <a:gd name="T39" fmla="*/ 15 h 48"/>
              <a:gd name="T40" fmla="*/ 22 w 48"/>
              <a:gd name="T41" fmla="*/ 5 h 48"/>
              <a:gd name="T42" fmla="*/ 6 w 48"/>
              <a:gd name="T43" fmla="*/ 16 h 48"/>
              <a:gd name="T44" fmla="*/ 13 w 48"/>
              <a:gd name="T45" fmla="*/ 21 h 48"/>
              <a:gd name="T46" fmla="*/ 22 w 48"/>
              <a:gd name="T47" fmla="*/ 15 h 48"/>
              <a:gd name="T48" fmla="*/ 22 w 48"/>
              <a:gd name="T49" fmla="*/ 42 h 48"/>
              <a:gd name="T50" fmla="*/ 22 w 48"/>
              <a:gd name="T51" fmla="*/ 32 h 48"/>
              <a:gd name="T52" fmla="*/ 13 w 48"/>
              <a:gd name="T53" fmla="*/ 26 h 48"/>
              <a:gd name="T54" fmla="*/ 6 w 48"/>
              <a:gd name="T55" fmla="*/ 31 h 48"/>
              <a:gd name="T56" fmla="*/ 22 w 48"/>
              <a:gd name="T57" fmla="*/ 42 h 48"/>
              <a:gd name="T58" fmla="*/ 31 w 48"/>
              <a:gd name="T59" fmla="*/ 24 h 48"/>
              <a:gd name="T60" fmla="*/ 24 w 48"/>
              <a:gd name="T61" fmla="*/ 19 h 48"/>
              <a:gd name="T62" fmla="*/ 17 w 48"/>
              <a:gd name="T63" fmla="*/ 24 h 48"/>
              <a:gd name="T64" fmla="*/ 24 w 48"/>
              <a:gd name="T65" fmla="*/ 28 h 48"/>
              <a:gd name="T66" fmla="*/ 31 w 48"/>
              <a:gd name="T67" fmla="*/ 24 h 48"/>
              <a:gd name="T68" fmla="*/ 42 w 48"/>
              <a:gd name="T69" fmla="*/ 16 h 48"/>
              <a:gd name="T70" fmla="*/ 26 w 48"/>
              <a:gd name="T71" fmla="*/ 5 h 48"/>
              <a:gd name="T72" fmla="*/ 26 w 48"/>
              <a:gd name="T73" fmla="*/ 15 h 48"/>
              <a:gd name="T74" fmla="*/ 35 w 48"/>
              <a:gd name="T75" fmla="*/ 21 h 48"/>
              <a:gd name="T76" fmla="*/ 42 w 48"/>
              <a:gd name="T77" fmla="*/ 16 h 48"/>
              <a:gd name="T78" fmla="*/ 42 w 48"/>
              <a:gd name="T79" fmla="*/ 31 h 48"/>
              <a:gd name="T80" fmla="*/ 35 w 48"/>
              <a:gd name="T81" fmla="*/ 26 h 48"/>
              <a:gd name="T82" fmla="*/ 26 w 48"/>
              <a:gd name="T83" fmla="*/ 32 h 48"/>
              <a:gd name="T84" fmla="*/ 26 w 48"/>
              <a:gd name="T85" fmla="*/ 42 h 48"/>
              <a:gd name="T86" fmla="*/ 42 w 48"/>
              <a:gd name="T87" fmla="*/ 31 h 48"/>
              <a:gd name="T88" fmla="*/ 44 w 48"/>
              <a:gd name="T89" fmla="*/ 27 h 48"/>
              <a:gd name="T90" fmla="*/ 44 w 48"/>
              <a:gd name="T91" fmla="*/ 20 h 48"/>
              <a:gd name="T92" fmla="*/ 39 w 48"/>
              <a:gd name="T93" fmla="*/ 24 h 48"/>
              <a:gd name="T94" fmla="*/ 44 w 48"/>
              <a:gd name="T95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48">
                <a:moveTo>
                  <a:pt x="48" y="31"/>
                </a:moveTo>
                <a:cubicBezTo>
                  <a:pt x="48" y="32"/>
                  <a:pt x="48" y="32"/>
                  <a:pt x="47" y="33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8"/>
                  <a:pt x="24" y="48"/>
                </a:cubicBezTo>
                <a:cubicBezTo>
                  <a:pt x="24" y="48"/>
                  <a:pt x="23" y="47"/>
                  <a:pt x="23" y="47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5"/>
                  <a:pt x="1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5"/>
                  <a:pt x="48" y="16"/>
                  <a:pt x="48" y="16"/>
                </a:cubicBezTo>
                <a:lnTo>
                  <a:pt x="48" y="31"/>
                </a:lnTo>
                <a:close/>
                <a:moveTo>
                  <a:pt x="9" y="24"/>
                </a:moveTo>
                <a:cubicBezTo>
                  <a:pt x="4" y="20"/>
                  <a:pt x="4" y="20"/>
                  <a:pt x="4" y="20"/>
                </a:cubicBezTo>
                <a:cubicBezTo>
                  <a:pt x="4" y="27"/>
                  <a:pt x="4" y="27"/>
                  <a:pt x="4" y="27"/>
                </a:cubicBezTo>
                <a:lnTo>
                  <a:pt x="9" y="24"/>
                </a:lnTo>
                <a:close/>
                <a:moveTo>
                  <a:pt x="22" y="15"/>
                </a:moveTo>
                <a:cubicBezTo>
                  <a:pt x="22" y="5"/>
                  <a:pt x="22" y="5"/>
                  <a:pt x="22" y="5"/>
                </a:cubicBezTo>
                <a:cubicBezTo>
                  <a:pt x="6" y="16"/>
                  <a:pt x="6" y="16"/>
                  <a:pt x="6" y="16"/>
                </a:cubicBezTo>
                <a:cubicBezTo>
                  <a:pt x="13" y="21"/>
                  <a:pt x="13" y="21"/>
                  <a:pt x="13" y="21"/>
                </a:cubicBezTo>
                <a:lnTo>
                  <a:pt x="22" y="15"/>
                </a:lnTo>
                <a:close/>
                <a:moveTo>
                  <a:pt x="22" y="42"/>
                </a:moveTo>
                <a:cubicBezTo>
                  <a:pt x="22" y="32"/>
                  <a:pt x="22" y="32"/>
                  <a:pt x="22" y="32"/>
                </a:cubicBezTo>
                <a:cubicBezTo>
                  <a:pt x="13" y="26"/>
                  <a:pt x="13" y="26"/>
                  <a:pt x="13" y="26"/>
                </a:cubicBezTo>
                <a:cubicBezTo>
                  <a:pt x="6" y="31"/>
                  <a:pt x="6" y="31"/>
                  <a:pt x="6" y="31"/>
                </a:cubicBezTo>
                <a:lnTo>
                  <a:pt x="22" y="42"/>
                </a:lnTo>
                <a:close/>
                <a:moveTo>
                  <a:pt x="31" y="24"/>
                </a:moveTo>
                <a:cubicBezTo>
                  <a:pt x="24" y="19"/>
                  <a:pt x="24" y="19"/>
                  <a:pt x="24" y="19"/>
                </a:cubicBezTo>
                <a:cubicBezTo>
                  <a:pt x="17" y="24"/>
                  <a:pt x="17" y="24"/>
                  <a:pt x="17" y="24"/>
                </a:cubicBezTo>
                <a:cubicBezTo>
                  <a:pt x="24" y="28"/>
                  <a:pt x="24" y="28"/>
                  <a:pt x="24" y="28"/>
                </a:cubicBezTo>
                <a:lnTo>
                  <a:pt x="31" y="24"/>
                </a:lnTo>
                <a:close/>
                <a:moveTo>
                  <a:pt x="42" y="16"/>
                </a:moveTo>
                <a:cubicBezTo>
                  <a:pt x="26" y="5"/>
                  <a:pt x="26" y="5"/>
                  <a:pt x="26" y="5"/>
                </a:cubicBezTo>
                <a:cubicBezTo>
                  <a:pt x="26" y="15"/>
                  <a:pt x="26" y="15"/>
                  <a:pt x="26" y="15"/>
                </a:cubicBezTo>
                <a:cubicBezTo>
                  <a:pt x="35" y="21"/>
                  <a:pt x="35" y="21"/>
                  <a:pt x="35" y="21"/>
                </a:cubicBezTo>
                <a:lnTo>
                  <a:pt x="42" y="16"/>
                </a:lnTo>
                <a:close/>
                <a:moveTo>
                  <a:pt x="42" y="31"/>
                </a:moveTo>
                <a:cubicBezTo>
                  <a:pt x="35" y="26"/>
                  <a:pt x="35" y="26"/>
                  <a:pt x="35" y="26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42"/>
                  <a:pt x="26" y="42"/>
                  <a:pt x="26" y="42"/>
                </a:cubicBezTo>
                <a:lnTo>
                  <a:pt x="42" y="31"/>
                </a:lnTo>
                <a:close/>
                <a:moveTo>
                  <a:pt x="44" y="27"/>
                </a:moveTo>
                <a:cubicBezTo>
                  <a:pt x="44" y="20"/>
                  <a:pt x="44" y="20"/>
                  <a:pt x="44" y="20"/>
                </a:cubicBezTo>
                <a:cubicBezTo>
                  <a:pt x="39" y="24"/>
                  <a:pt x="39" y="24"/>
                  <a:pt x="39" y="24"/>
                </a:cubicBezTo>
                <a:lnTo>
                  <a:pt x="4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2428876"/>
            <a:ext cx="11277600" cy="457200"/>
          </a:xfrm>
        </p:spPr>
        <p:txBody>
          <a:bodyPr/>
          <a:lstStyle/>
          <a:p>
            <a:r>
              <a:rPr lang="en-US" sz="3600" spc="100" smtClean="0"/>
              <a:t>RESULT</a:t>
            </a:r>
            <a:endParaRPr lang="en-US" sz="3600" spc="100"/>
          </a:p>
        </p:txBody>
      </p:sp>
    </p:spTree>
    <p:extLst>
      <p:ext uri="{BB962C8B-B14F-4D97-AF65-F5344CB8AC3E}">
        <p14:creationId xmlns:p14="http://schemas.microsoft.com/office/powerpoint/2010/main" val="24516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530" y="592020"/>
            <a:ext cx="13031582" cy="470429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Data visualization on bar graph</a:t>
            </a:r>
            <a:endParaRPr lang="en-US" sz="3200" b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36"/>
          <p:cNvCxnSpPr/>
          <p:nvPr/>
        </p:nvCxnSpPr>
        <p:spPr>
          <a:xfrm>
            <a:off x="580530" y="1286360"/>
            <a:ext cx="11986170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://www.maxscheduler.com/images/schedule-software-integ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4986"/>
            <a:ext cx="11845333" cy="532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9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530" y="592020"/>
            <a:ext cx="13031582" cy="470429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</a:rPr>
              <a:t>Correlations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of restaurants </a:t>
            </a:r>
            <a:r>
              <a:rPr lang="en-US" b="1">
                <a:solidFill>
                  <a:schemeClr val="bg1"/>
                </a:solidFill>
              </a:rPr>
              <a:t>and </a:t>
            </a:r>
            <a:r>
              <a:rPr lang="en-US" b="1" smtClean="0">
                <a:solidFill>
                  <a:schemeClr val="bg1"/>
                </a:solidFill>
              </a:rPr>
              <a:t>population </a:t>
            </a:r>
            <a:r>
              <a:rPr lang="en-US" b="1">
                <a:solidFill>
                  <a:schemeClr val="bg1"/>
                </a:solidFill>
              </a:rPr>
              <a:t>each </a:t>
            </a:r>
            <a:r>
              <a:rPr lang="en-US" b="1" smtClean="0">
                <a:solidFill>
                  <a:schemeClr val="bg1"/>
                </a:solidFill>
              </a:rPr>
              <a:t>location</a:t>
            </a:r>
            <a:endParaRPr lang="en-US" sz="3200" b="1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36"/>
          <p:cNvCxnSpPr/>
          <p:nvPr/>
        </p:nvCxnSpPr>
        <p:spPr>
          <a:xfrm>
            <a:off x="177574" y="1286360"/>
            <a:ext cx="11986170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://www.maxscheduler.com/images/schedule-software-integ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40" y="2044321"/>
            <a:ext cx="5827363" cy="424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44321"/>
            <a:ext cx="5594296" cy="4247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2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530" y="592020"/>
            <a:ext cx="13031582" cy="470429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Restaurants on the maps (distribution is not same in Toronto)</a:t>
            </a:r>
            <a:endParaRPr lang="en-US" sz="3200" b="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36"/>
          <p:cNvCxnSpPr/>
          <p:nvPr/>
        </p:nvCxnSpPr>
        <p:spPr>
          <a:xfrm>
            <a:off x="580530" y="1286360"/>
            <a:ext cx="11986170" cy="0"/>
          </a:xfrm>
          <a:prstGeom prst="line">
            <a:avLst/>
          </a:prstGeom>
          <a:ln w="63500" cap="rnd">
            <a:solidFill>
              <a:srgbClr val="91B3C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http://www.maxscheduler.com/images/schedule-software-integr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1" y="2772058"/>
            <a:ext cx="5594296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96" y="1392710"/>
            <a:ext cx="8291593" cy="5372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4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13451</TotalTime>
  <Words>439</Words>
  <Application>Microsoft Office PowerPoint</Application>
  <PresentationFormat>Widescreen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Lato Bold</vt:lpstr>
      <vt:lpstr>Lato Light</vt:lpstr>
      <vt:lpstr>Merriweather light</vt:lpstr>
      <vt:lpstr>Open Sans Light</vt:lpstr>
      <vt:lpstr>Roboto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visualization on bar graph</vt:lpstr>
      <vt:lpstr>Correlations of restaurants and population each location</vt:lpstr>
      <vt:lpstr>Restaurants on the maps (distribution is not same in Toronto)</vt:lpstr>
      <vt:lpstr>TOP LOCATIONS FILTER BY QUERY DATA</vt:lpstr>
      <vt:lpstr>Results</vt:lpstr>
      <vt:lpstr>PowerPoint Presentation</vt:lpstr>
      <vt:lpstr>Discussion &amp;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- TRINAM</dc:title>
  <dc:creator>Duc Tung</dc:creator>
  <cp:lastModifiedBy>Windows User</cp:lastModifiedBy>
  <cp:revision>1715</cp:revision>
  <dcterms:created xsi:type="dcterms:W3CDTF">2015-05-14T00:48:21Z</dcterms:created>
  <dcterms:modified xsi:type="dcterms:W3CDTF">2020-02-06T07:27:44Z</dcterms:modified>
</cp:coreProperties>
</file>